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3" r:id="rId2"/>
    <p:sldId id="286" r:id="rId3"/>
    <p:sldId id="287" r:id="rId4"/>
    <p:sldId id="289" r:id="rId5"/>
    <p:sldId id="310" r:id="rId6"/>
    <p:sldId id="311" r:id="rId7"/>
    <p:sldId id="312" r:id="rId8"/>
    <p:sldId id="313" r:id="rId9"/>
    <p:sldId id="314" r:id="rId10"/>
    <p:sldId id="315" r:id="rId11"/>
    <p:sldId id="290" r:id="rId12"/>
    <p:sldId id="307" r:id="rId13"/>
    <p:sldId id="308" r:id="rId14"/>
    <p:sldId id="297" r:id="rId15"/>
    <p:sldId id="299" r:id="rId16"/>
    <p:sldId id="300" r:id="rId17"/>
    <p:sldId id="296" r:id="rId18"/>
    <p:sldId id="303" r:id="rId19"/>
    <p:sldId id="264" r:id="rId20"/>
    <p:sldId id="309" r:id="rId21"/>
    <p:sldId id="332" r:id="rId22"/>
    <p:sldId id="273" r:id="rId23"/>
    <p:sldId id="333" r:id="rId24"/>
    <p:sldId id="274" r:id="rId25"/>
    <p:sldId id="275" r:id="rId26"/>
    <p:sldId id="334" r:id="rId27"/>
    <p:sldId id="267" r:id="rId28"/>
    <p:sldId id="316" r:id="rId29"/>
    <p:sldId id="317" r:id="rId30"/>
    <p:sldId id="318" r:id="rId31"/>
    <p:sldId id="319" r:id="rId32"/>
    <p:sldId id="320" r:id="rId33"/>
    <p:sldId id="321" r:id="rId34"/>
    <p:sldId id="322" r:id="rId35"/>
    <p:sldId id="323" r:id="rId36"/>
    <p:sldId id="324" r:id="rId37"/>
    <p:sldId id="326" r:id="rId38"/>
    <p:sldId id="327" r:id="rId39"/>
    <p:sldId id="276" r:id="rId40"/>
    <p:sldId id="277" r:id="rId41"/>
    <p:sldId id="278" r:id="rId42"/>
    <p:sldId id="279" r:id="rId43"/>
    <p:sldId id="280" r:id="rId44"/>
    <p:sldId id="281" r:id="rId45"/>
    <p:sldId id="282" r:id="rId46"/>
    <p:sldId id="331" r:id="rId47"/>
    <p:sldId id="260" r:id="rId48"/>
    <p:sldId id="335" r:id="rId49"/>
    <p:sldId id="330" r:id="rId50"/>
    <p:sldId id="328" r:id="rId5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Garrido Prados" initials="DGP" lastIdx="14" clrIdx="0">
    <p:extLst>
      <p:ext uri="{19B8F6BF-5375-455C-9EA6-DF929625EA0E}">
        <p15:presenceInfo xmlns:p15="http://schemas.microsoft.com/office/powerpoint/2012/main" userId="1d43a53d85794cd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94"/>
    <a:srgbClr val="FFD6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p:cViewPr varScale="1">
        <p:scale>
          <a:sx n="85" d="100"/>
          <a:sy n="85" d="100"/>
        </p:scale>
        <p:origin x="82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16T15:33:23.634" idx="12">
    <p:pos x="10" y="10"/>
    <p:text>Vivimos en un contexto social donde a lo largo de los años se ha advertido mucho sobre el consumo de ciertas drogas, se han creado campañas europeas para su prevención, se han llevado a cabo diferentes políticas, incluso se ha legalizado el consumo de algunasen algunos países y con la digitalización este acceso a la información ha sido más accesible. Sin embargo también se dice que vivimos actualmente en un ambiente más estresante,... En este estudio exploratorio de datos se verá si cómo ha evolucionoado Europa antes estos cambios y si se ha convertido revertir su consumo como se pretendía. Además de ver la situación actual</p:text>
    <p:extLst>
      <p:ext uri="{C676402C-5697-4E1C-873F-D02D1690AC5C}">
        <p15:threadingInfo xmlns:p15="http://schemas.microsoft.com/office/powerpoint/2012/main" timeZoneBias="-60"/>
      </p:ext>
    </p:extLst>
  </p:cm>
  <p:cm authorId="1" dt="2025-01-16T15:33:34.208" idx="13">
    <p:pos x="146" y="146"/>
    <p:text>La mayoría de países dentro de la UE, Noruega y Turquía</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1-16T13:24:24.688" idx="4">
    <p:pos x="10" y="10"/>
    <p:text/>
    <p:extLst>
      <p:ext uri="{C676402C-5697-4E1C-873F-D02D1690AC5C}">
        <p15:threadingInfo xmlns:p15="http://schemas.microsoft.com/office/powerpoint/2012/main" timeZoneBias="-60"/>
      </p:ext>
    </p:extLst>
  </p:cm>
  <p:cm authorId="1" dt="2025-01-16T13:24:43.701" idx="5">
    <p:pos x="10" y="146"/>
    <p:text>Hipótesis 1: “El consumo de mujeres es menor que de hombres”</p:text>
    <p:extLst>
      <p:ext uri="{C676402C-5697-4E1C-873F-D02D1690AC5C}">
        <p15:threadingInfo xmlns:p15="http://schemas.microsoft.com/office/powerpoint/2012/main" timeZoneBias="-60">
          <p15:parentCm authorId="1"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1-16T13:25:42.909" idx="9">
    <p:pos x="10" y="10"/>
    <p:text>Hipótesis 2: “En los países donde se han legalizado ciertas drogas se produce un mayor consumo”</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1-16T13:25:26.915" idx="8">
    <p:pos x="10" y="10"/>
    <p:text>Hipótesis 3: “En los países donde hay mayor desigualdad se produce un mayor de consumo”</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1-16T13:26:45.178" idx="10">
    <p:pos x="10" y="10"/>
    <p:text>Hipótesis 4: La tendencia que ha habido es positiva?</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1-16T17:11:29.243" idx="14">
    <p:pos x="10" y="10"/>
    <p:text>Datos del 2023 de la estad</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2D3CA-70A0-40D9-A292-0B1BC20C0AF3}"/>
              </a:ext>
            </a:extLst>
          </p:cNvPr>
          <p:cNvSpPr>
            <a:spLocks noGrp="1"/>
          </p:cNvSpPr>
          <p:nvPr>
            <p:ph type="ctrTitle"/>
          </p:nvPr>
        </p:nvSpPr>
        <p:spPr>
          <a:xfrm>
            <a:off x="1524000" y="1122363"/>
            <a:ext cx="9144000" cy="2387600"/>
          </a:xfrm>
        </p:spPr>
        <p:txBody>
          <a:bodyPr anchor="b"/>
          <a:lstStyle>
            <a:lvl1pPr algn="ctr">
              <a:defRPr sz="6000">
                <a:latin typeface="Book Antiqua" panose="02040602050305030304" pitchFamily="18" charset="0"/>
              </a:defRPr>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1BDA7655-4C6F-4AE0-AB41-FA1BA1ACB934}"/>
              </a:ext>
            </a:extLst>
          </p:cNvPr>
          <p:cNvSpPr>
            <a:spLocks noGrp="1"/>
          </p:cNvSpPr>
          <p:nvPr>
            <p:ph type="subTitle" idx="1"/>
          </p:nvPr>
        </p:nvSpPr>
        <p:spPr>
          <a:xfrm>
            <a:off x="1524000" y="3602038"/>
            <a:ext cx="9144000" cy="1655762"/>
          </a:xfrm>
        </p:spPr>
        <p:txBody>
          <a:bodyPr/>
          <a:lstStyle>
            <a:lvl1pPr marL="0" indent="0" algn="ctr">
              <a:buNone/>
              <a:defRPr sz="2400">
                <a:latin typeface="Book Antiqua" panose="020406020503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DA3B825-809F-4BDB-94FD-928E636D33DA}"/>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5" name="Marcador de pie de página 4">
            <a:extLst>
              <a:ext uri="{FF2B5EF4-FFF2-40B4-BE49-F238E27FC236}">
                <a16:creationId xmlns:a16="http://schemas.microsoft.com/office/drawing/2014/main" id="{88AEDC46-39C0-4B4D-9461-3B823115A1E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6E7188A-E6F7-4280-8E7F-22A892849CD0}"/>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4276121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17D3E8-BEBF-4538-8C20-105B7024AA9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A23A24-B6B0-4B53-81A9-74F9ADFE93D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3C43CF7-DFE3-4D03-96FF-BDDE2BECEEF5}"/>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5" name="Marcador de pie de página 4">
            <a:extLst>
              <a:ext uri="{FF2B5EF4-FFF2-40B4-BE49-F238E27FC236}">
                <a16:creationId xmlns:a16="http://schemas.microsoft.com/office/drawing/2014/main" id="{E964C05A-413A-4D35-ACB5-34682BA5D4C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763138-BB04-48F5-8AD5-41993EAD51DC}"/>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121173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4BBD422-6A7B-4152-9C74-C21538B710B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03A798E-ADB5-47F4-BCFA-1A349BE0D70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B12F180-D91F-4B53-973D-A462051C30C5}"/>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5" name="Marcador de pie de página 4">
            <a:extLst>
              <a:ext uri="{FF2B5EF4-FFF2-40B4-BE49-F238E27FC236}">
                <a16:creationId xmlns:a16="http://schemas.microsoft.com/office/drawing/2014/main" id="{251B1E31-CE08-4847-880F-2C47385898E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688B8F8-0CF7-480A-BF60-70F6CCA8FC85}"/>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66947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247A5-86BA-45C2-8975-AB28C572703F}"/>
              </a:ext>
            </a:extLst>
          </p:cNvPr>
          <p:cNvSpPr>
            <a:spLocks noGrp="1"/>
          </p:cNvSpPr>
          <p:nvPr>
            <p:ph type="title"/>
          </p:nvPr>
        </p:nvSpPr>
        <p:spPr/>
        <p:txBody>
          <a:bodyPr/>
          <a:lstStyle>
            <a:lvl1pPr>
              <a:defRPr>
                <a:latin typeface="Book Antiqua" panose="02040602050305030304" pitchFamily="18"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1365A011-1DAF-4E81-A8C3-9AB1E954EE92}"/>
              </a:ext>
            </a:extLst>
          </p:cNvPr>
          <p:cNvSpPr>
            <a:spLocks noGrp="1"/>
          </p:cNvSpPr>
          <p:nvPr>
            <p:ph idx="1"/>
          </p:nvPr>
        </p:nvSpPr>
        <p:spPr/>
        <p:txBody>
          <a:bodyPr/>
          <a:lstStyle>
            <a:lvl1pPr>
              <a:defRPr>
                <a:latin typeface="Book Antiqua" panose="02040602050305030304" pitchFamily="18" charset="0"/>
              </a:defRPr>
            </a:lvl1pPr>
            <a:lvl2pPr>
              <a:defRPr>
                <a:latin typeface="Book Antiqua" panose="02040602050305030304" pitchFamily="18" charset="0"/>
              </a:defRPr>
            </a:lvl2pPr>
            <a:lvl3pPr>
              <a:defRPr>
                <a:latin typeface="Book Antiqua" panose="02040602050305030304" pitchFamily="18" charset="0"/>
              </a:defRPr>
            </a:lvl3pPr>
            <a:lvl4pPr>
              <a:defRPr>
                <a:latin typeface="Book Antiqua" panose="02040602050305030304" pitchFamily="18" charset="0"/>
              </a:defRPr>
            </a:lvl4pPr>
            <a:lvl5pPr>
              <a:defRPr>
                <a:latin typeface="Book Antiqua" panose="02040602050305030304"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E17937F-191B-431C-9E98-DE10A0DD959E}"/>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5" name="Marcador de pie de página 4">
            <a:extLst>
              <a:ext uri="{FF2B5EF4-FFF2-40B4-BE49-F238E27FC236}">
                <a16:creationId xmlns:a16="http://schemas.microsoft.com/office/drawing/2014/main" id="{1B05B1F9-C00D-4F6A-B5CC-4F156AC60B2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FDE064-0782-495D-B254-947B998AE985}"/>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23300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1F637-1F61-4DA2-858F-8D740451E0F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4801D71-B5E5-4E55-8F06-0052A4289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0859070-0BCC-4335-82E3-F5347BFC364A}"/>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5" name="Marcador de pie de página 4">
            <a:extLst>
              <a:ext uri="{FF2B5EF4-FFF2-40B4-BE49-F238E27FC236}">
                <a16:creationId xmlns:a16="http://schemas.microsoft.com/office/drawing/2014/main" id="{8B10859A-E4EA-41FC-AE5D-7C65374595D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7C15FF-F01F-4E68-91CF-1B03BD3599C0}"/>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3909472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ACC2A-AA72-46FE-9C6D-8B64DC78FE90}"/>
              </a:ext>
            </a:extLst>
          </p:cNvPr>
          <p:cNvSpPr>
            <a:spLocks noGrp="1"/>
          </p:cNvSpPr>
          <p:nvPr>
            <p:ph type="title"/>
          </p:nvPr>
        </p:nvSpPr>
        <p:spPr/>
        <p:txBody>
          <a:bodyPr/>
          <a:lstStyle>
            <a:lvl1pPr>
              <a:defRPr>
                <a:latin typeface="Book Antiqua" panose="02040602050305030304" pitchFamily="18" charset="0"/>
              </a:defRPr>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F942F95-ACB0-4928-A5B8-DB5287262850}"/>
              </a:ext>
            </a:extLst>
          </p:cNvPr>
          <p:cNvSpPr>
            <a:spLocks noGrp="1"/>
          </p:cNvSpPr>
          <p:nvPr>
            <p:ph sz="half" idx="1"/>
          </p:nvPr>
        </p:nvSpPr>
        <p:spPr>
          <a:xfrm>
            <a:off x="838200" y="1825625"/>
            <a:ext cx="5181600" cy="4351338"/>
          </a:xfrm>
        </p:spPr>
        <p:txBody>
          <a:bodyPr/>
          <a:lstStyle>
            <a:lvl1pPr>
              <a:defRPr>
                <a:latin typeface="Book Antiqua" panose="02040602050305030304" pitchFamily="18" charset="0"/>
              </a:defRPr>
            </a:lvl1pPr>
            <a:lvl2pPr>
              <a:defRPr>
                <a:latin typeface="Book Antiqua" panose="02040602050305030304" pitchFamily="18" charset="0"/>
              </a:defRPr>
            </a:lvl2pPr>
            <a:lvl3pPr>
              <a:defRPr>
                <a:latin typeface="Book Antiqua" panose="02040602050305030304" pitchFamily="18" charset="0"/>
              </a:defRPr>
            </a:lvl3pPr>
            <a:lvl4pPr>
              <a:defRPr>
                <a:latin typeface="Book Antiqua" panose="02040602050305030304" pitchFamily="18" charset="0"/>
              </a:defRPr>
            </a:lvl4pPr>
            <a:lvl5pPr>
              <a:defRPr>
                <a:latin typeface="Book Antiqua" panose="02040602050305030304"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2D40569-898E-4536-8C43-5906226C0D3D}"/>
              </a:ext>
            </a:extLst>
          </p:cNvPr>
          <p:cNvSpPr>
            <a:spLocks noGrp="1"/>
          </p:cNvSpPr>
          <p:nvPr>
            <p:ph sz="half" idx="2"/>
          </p:nvPr>
        </p:nvSpPr>
        <p:spPr>
          <a:xfrm>
            <a:off x="6172200" y="1825625"/>
            <a:ext cx="5181600" cy="4351338"/>
          </a:xfrm>
        </p:spPr>
        <p:txBody>
          <a:bodyPr/>
          <a:lstStyle>
            <a:lvl1pPr>
              <a:defRPr>
                <a:latin typeface="Book Antiqua" panose="02040602050305030304" pitchFamily="18" charset="0"/>
              </a:defRPr>
            </a:lvl1pPr>
            <a:lvl2pPr>
              <a:defRPr>
                <a:latin typeface="Book Antiqua" panose="02040602050305030304" pitchFamily="18" charset="0"/>
              </a:defRPr>
            </a:lvl2pPr>
            <a:lvl3pPr>
              <a:defRPr>
                <a:latin typeface="Book Antiqua" panose="02040602050305030304" pitchFamily="18" charset="0"/>
              </a:defRPr>
            </a:lvl3pPr>
            <a:lvl4pPr>
              <a:defRPr>
                <a:latin typeface="Book Antiqua" panose="02040602050305030304" pitchFamily="18" charset="0"/>
              </a:defRPr>
            </a:lvl4pPr>
            <a:lvl5pPr>
              <a:defRPr>
                <a:latin typeface="Book Antiqua" panose="02040602050305030304"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6913FFC-46DE-454E-9AC0-5E21DC0E0016}"/>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6" name="Marcador de pie de página 5">
            <a:extLst>
              <a:ext uri="{FF2B5EF4-FFF2-40B4-BE49-F238E27FC236}">
                <a16:creationId xmlns:a16="http://schemas.microsoft.com/office/drawing/2014/main" id="{B86F4630-D336-415F-9781-C3146B4A1D7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2B10646-598B-4C6F-BD02-3C87E14BCAC8}"/>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3992494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6B581B-75ED-43F1-8F0E-3B3E6BA1B89F}"/>
              </a:ext>
            </a:extLst>
          </p:cNvPr>
          <p:cNvSpPr>
            <a:spLocks noGrp="1"/>
          </p:cNvSpPr>
          <p:nvPr>
            <p:ph type="title"/>
          </p:nvPr>
        </p:nvSpPr>
        <p:spPr>
          <a:xfrm>
            <a:off x="839788" y="365125"/>
            <a:ext cx="10515600" cy="1325563"/>
          </a:xfrm>
        </p:spPr>
        <p:txBody>
          <a:bodyPr/>
          <a:lstStyle>
            <a:lvl1pPr>
              <a:defRPr>
                <a:latin typeface="Book Antiqua" panose="02040602050305030304" pitchFamily="18" charset="0"/>
              </a:defRPr>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F1BBFED-77C2-4990-AF5B-2C2499A916CE}"/>
              </a:ext>
            </a:extLst>
          </p:cNvPr>
          <p:cNvSpPr>
            <a:spLocks noGrp="1"/>
          </p:cNvSpPr>
          <p:nvPr>
            <p:ph type="body" idx="1"/>
          </p:nvPr>
        </p:nvSpPr>
        <p:spPr>
          <a:xfrm>
            <a:off x="839788" y="1681163"/>
            <a:ext cx="5157787" cy="823912"/>
          </a:xfrm>
        </p:spPr>
        <p:txBody>
          <a:bodyPr anchor="b"/>
          <a:lstStyle>
            <a:lvl1pPr marL="0" indent="0">
              <a:buNone/>
              <a:defRPr sz="2400" b="1">
                <a:latin typeface="Book Antiqua" panose="0204060205030503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EC8FEA1-EAEF-49F9-84CA-D6CB14AFC752}"/>
              </a:ext>
            </a:extLst>
          </p:cNvPr>
          <p:cNvSpPr>
            <a:spLocks noGrp="1"/>
          </p:cNvSpPr>
          <p:nvPr>
            <p:ph sz="half" idx="2"/>
          </p:nvPr>
        </p:nvSpPr>
        <p:spPr>
          <a:xfrm>
            <a:off x="839788" y="2505075"/>
            <a:ext cx="5157787" cy="3684588"/>
          </a:xfrm>
        </p:spPr>
        <p:txBody>
          <a:bodyPr/>
          <a:lstStyle>
            <a:lvl1pPr>
              <a:defRPr>
                <a:latin typeface="Book Antiqua" panose="02040602050305030304" pitchFamily="18" charset="0"/>
              </a:defRPr>
            </a:lvl1pPr>
            <a:lvl2pPr>
              <a:defRPr>
                <a:latin typeface="Book Antiqua" panose="02040602050305030304" pitchFamily="18" charset="0"/>
              </a:defRPr>
            </a:lvl2pPr>
            <a:lvl3pPr>
              <a:defRPr>
                <a:latin typeface="Book Antiqua" panose="02040602050305030304" pitchFamily="18" charset="0"/>
              </a:defRPr>
            </a:lvl3pPr>
            <a:lvl4pPr>
              <a:defRPr>
                <a:latin typeface="Book Antiqua" panose="02040602050305030304" pitchFamily="18" charset="0"/>
              </a:defRPr>
            </a:lvl4pPr>
            <a:lvl5pPr>
              <a:defRPr>
                <a:latin typeface="Book Antiqua" panose="02040602050305030304"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7385C19-C9B4-4C23-B5FF-2F4EF11549D4}"/>
              </a:ext>
            </a:extLst>
          </p:cNvPr>
          <p:cNvSpPr>
            <a:spLocks noGrp="1"/>
          </p:cNvSpPr>
          <p:nvPr>
            <p:ph type="body" sz="quarter" idx="3"/>
          </p:nvPr>
        </p:nvSpPr>
        <p:spPr>
          <a:xfrm>
            <a:off x="6172200" y="1681163"/>
            <a:ext cx="5183188" cy="823912"/>
          </a:xfrm>
        </p:spPr>
        <p:txBody>
          <a:bodyPr anchor="b"/>
          <a:lstStyle>
            <a:lvl1pPr marL="0" indent="0">
              <a:buNone/>
              <a:defRPr sz="2400" b="1">
                <a:latin typeface="Book Antiqua" panose="0204060205030503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C74DD65-FB48-4EB8-AFF4-3360E19F1BCF}"/>
              </a:ext>
            </a:extLst>
          </p:cNvPr>
          <p:cNvSpPr>
            <a:spLocks noGrp="1"/>
          </p:cNvSpPr>
          <p:nvPr>
            <p:ph sz="quarter" idx="4"/>
          </p:nvPr>
        </p:nvSpPr>
        <p:spPr>
          <a:xfrm>
            <a:off x="6172200" y="2505075"/>
            <a:ext cx="5183188" cy="3684588"/>
          </a:xfrm>
        </p:spPr>
        <p:txBody>
          <a:bodyPr/>
          <a:lstStyle>
            <a:lvl1pPr>
              <a:defRPr>
                <a:latin typeface="Book Antiqua" panose="02040602050305030304" pitchFamily="18" charset="0"/>
              </a:defRPr>
            </a:lvl1pPr>
            <a:lvl2pPr>
              <a:defRPr>
                <a:latin typeface="Book Antiqua" panose="02040602050305030304" pitchFamily="18" charset="0"/>
              </a:defRPr>
            </a:lvl2pPr>
            <a:lvl3pPr>
              <a:defRPr>
                <a:latin typeface="Book Antiqua" panose="02040602050305030304" pitchFamily="18" charset="0"/>
              </a:defRPr>
            </a:lvl3pPr>
            <a:lvl4pPr>
              <a:defRPr>
                <a:latin typeface="Book Antiqua" panose="02040602050305030304" pitchFamily="18" charset="0"/>
              </a:defRPr>
            </a:lvl4pPr>
            <a:lvl5pPr>
              <a:defRPr>
                <a:latin typeface="Book Antiqua" panose="02040602050305030304"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8CCAE24-6346-496C-9E76-AF3D470DC1C8}"/>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8" name="Marcador de pie de página 7">
            <a:extLst>
              <a:ext uri="{FF2B5EF4-FFF2-40B4-BE49-F238E27FC236}">
                <a16:creationId xmlns:a16="http://schemas.microsoft.com/office/drawing/2014/main" id="{27DC0354-9FF9-4EAB-851C-891E22EF8FA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3A14F8D-3608-4904-BB23-2293FAD169C4}"/>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3853444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C5DC1-035E-418A-9EE2-4ED33093C99B}"/>
              </a:ext>
            </a:extLst>
          </p:cNvPr>
          <p:cNvSpPr>
            <a:spLocks noGrp="1"/>
          </p:cNvSpPr>
          <p:nvPr>
            <p:ph type="title"/>
          </p:nvPr>
        </p:nvSpPr>
        <p:spPr/>
        <p:txBody>
          <a:bodyPr/>
          <a:lstStyle>
            <a:lvl1pPr>
              <a:defRPr>
                <a:latin typeface="Book Antiqua" panose="02040602050305030304" pitchFamily="18" charset="0"/>
              </a:defRPr>
            </a:lvl1pPr>
          </a:lstStyle>
          <a:p>
            <a:r>
              <a:rPr lang="es-ES"/>
              <a:t>Haga clic para modificar el estilo de título del patrón</a:t>
            </a:r>
          </a:p>
        </p:txBody>
      </p:sp>
      <p:sp>
        <p:nvSpPr>
          <p:cNvPr id="3" name="Marcador de fecha 2">
            <a:extLst>
              <a:ext uri="{FF2B5EF4-FFF2-40B4-BE49-F238E27FC236}">
                <a16:creationId xmlns:a16="http://schemas.microsoft.com/office/drawing/2014/main" id="{A91AF929-657C-479B-AF63-9167E7F093BB}"/>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4" name="Marcador de pie de página 3">
            <a:extLst>
              <a:ext uri="{FF2B5EF4-FFF2-40B4-BE49-F238E27FC236}">
                <a16:creationId xmlns:a16="http://schemas.microsoft.com/office/drawing/2014/main" id="{4CF1857C-68C1-4A95-A395-E59941BC1C6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6473E3F-D6A9-42D1-9C91-8F0155F2D9C6}"/>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34729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8E54FC3-938F-46BC-BB04-28095C9F963A}"/>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3" name="Marcador de pie de página 2">
            <a:extLst>
              <a:ext uri="{FF2B5EF4-FFF2-40B4-BE49-F238E27FC236}">
                <a16:creationId xmlns:a16="http://schemas.microsoft.com/office/drawing/2014/main" id="{B122FC61-4AB6-4885-8A18-6D52783645B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AD50500-4513-4DFE-B7DC-8C3FDE0F4B58}"/>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1677768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E1799-42B3-4F99-9D13-0222F28A39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4557FB7-FAB9-4EEA-B100-B63669909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34F61F4-44A8-4C07-9EE9-9EF08CB46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522F87E-4F7F-44D6-A3E8-2D681AE7D5BB}"/>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6" name="Marcador de pie de página 5">
            <a:extLst>
              <a:ext uri="{FF2B5EF4-FFF2-40B4-BE49-F238E27FC236}">
                <a16:creationId xmlns:a16="http://schemas.microsoft.com/office/drawing/2014/main" id="{10257BE1-C640-4482-B6EC-A5450D3C9DB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66EDD59-BF0D-4F23-855F-3427ECB055FD}"/>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32593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8606DD-9591-4977-B00B-A91203A3F47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EA41210-2E95-40B5-A324-6D82B6279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1109607-DBEB-4F4F-9052-40ACEB8426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B1EB24-41B6-4E88-A6E0-B51A2EB2200D}"/>
              </a:ext>
            </a:extLst>
          </p:cNvPr>
          <p:cNvSpPr>
            <a:spLocks noGrp="1"/>
          </p:cNvSpPr>
          <p:nvPr>
            <p:ph type="dt" sz="half" idx="10"/>
          </p:nvPr>
        </p:nvSpPr>
        <p:spPr/>
        <p:txBody>
          <a:bodyPr/>
          <a:lstStyle/>
          <a:p>
            <a:fld id="{BDAE2DB3-843C-49BE-B777-A9FC5B9FCF30}" type="datetimeFigureOut">
              <a:rPr lang="es-ES" smtClean="0"/>
              <a:t>17/01/2025</a:t>
            </a:fld>
            <a:endParaRPr lang="es-ES"/>
          </a:p>
        </p:txBody>
      </p:sp>
      <p:sp>
        <p:nvSpPr>
          <p:cNvPr id="6" name="Marcador de pie de página 5">
            <a:extLst>
              <a:ext uri="{FF2B5EF4-FFF2-40B4-BE49-F238E27FC236}">
                <a16:creationId xmlns:a16="http://schemas.microsoft.com/office/drawing/2014/main" id="{E74A76B6-5D1D-4C86-9D43-69424D3EC04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C2ED621-634B-48EB-8559-2AA673552C8C}"/>
              </a:ext>
            </a:extLst>
          </p:cNvPr>
          <p:cNvSpPr>
            <a:spLocks noGrp="1"/>
          </p:cNvSpPr>
          <p:nvPr>
            <p:ph type="sldNum" sz="quarter" idx="12"/>
          </p:nvPr>
        </p:nvSpPr>
        <p:spPr/>
        <p:txBody>
          <a:bodyPr/>
          <a:lstStyle/>
          <a:p>
            <a:fld id="{497CF7E8-2DF1-4C0D-A8D7-352AEABFF98F}" type="slidenum">
              <a:rPr lang="es-ES" smtClean="0"/>
              <a:t>‹Nº›</a:t>
            </a:fld>
            <a:endParaRPr lang="es-ES"/>
          </a:p>
        </p:txBody>
      </p:sp>
    </p:spTree>
    <p:extLst>
      <p:ext uri="{BB962C8B-B14F-4D97-AF65-F5344CB8AC3E}">
        <p14:creationId xmlns:p14="http://schemas.microsoft.com/office/powerpoint/2010/main" val="1855268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42676F1-99C7-41B5-96CB-C9AE198C2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29AA231-A40D-4F91-9CF1-231740F50A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E5DA387-D039-41B7-9276-9469FD4A12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E2DB3-843C-49BE-B777-A9FC5B9FCF30}" type="datetimeFigureOut">
              <a:rPr lang="es-ES" smtClean="0"/>
              <a:t>17/01/2025</a:t>
            </a:fld>
            <a:endParaRPr lang="es-ES"/>
          </a:p>
        </p:txBody>
      </p:sp>
      <p:sp>
        <p:nvSpPr>
          <p:cNvPr id="5" name="Marcador de pie de página 4">
            <a:extLst>
              <a:ext uri="{FF2B5EF4-FFF2-40B4-BE49-F238E27FC236}">
                <a16:creationId xmlns:a16="http://schemas.microsoft.com/office/drawing/2014/main" id="{A30E2174-EEE5-41AD-A7F6-6EDE7582F3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5FED4B61-00D8-4A81-B6DD-69C35380D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7CF7E8-2DF1-4C0D-A8D7-352AEABFF98F}" type="slidenum">
              <a:rPr lang="es-ES" smtClean="0"/>
              <a:t>‹Nº›</a:t>
            </a:fld>
            <a:endParaRPr lang="es-ES"/>
          </a:p>
        </p:txBody>
      </p:sp>
    </p:spTree>
    <p:extLst>
      <p:ext uri="{BB962C8B-B14F-4D97-AF65-F5344CB8AC3E}">
        <p14:creationId xmlns:p14="http://schemas.microsoft.com/office/powerpoint/2010/main" val="1520228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0.png"/><Relationship Id="rId2"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9.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image" Target="../media/image19.png"/><Relationship Id="rId2"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urope offers a roadmap for the U.S. on obesity coverage | STAT">
            <a:extLst>
              <a:ext uri="{FF2B5EF4-FFF2-40B4-BE49-F238E27FC236}">
                <a16:creationId xmlns:a16="http://schemas.microsoft.com/office/drawing/2014/main" id="{2ECCF098-B296-412E-A002-773F7B8EFC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133349"/>
            <a:ext cx="12192000" cy="71247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CAB9C68-98E8-40D9-A120-0E0D88B61653}"/>
              </a:ext>
            </a:extLst>
          </p:cNvPr>
          <p:cNvSpPr>
            <a:spLocks noGrp="1"/>
          </p:cNvSpPr>
          <p:nvPr>
            <p:ph type="ctrTitle"/>
          </p:nvPr>
        </p:nvSpPr>
        <p:spPr>
          <a:xfrm>
            <a:off x="828040" y="1072356"/>
            <a:ext cx="10535920" cy="3220720"/>
          </a:xfrm>
        </p:spPr>
        <p:txBody>
          <a:bodyPr>
            <a:normAutofit fontScale="90000"/>
          </a:bodyPr>
          <a:lstStyle/>
          <a:p>
            <a:r>
              <a:rPr lang="es-ES" sz="8000" b="1" dirty="0">
                <a:solidFill>
                  <a:srgbClr val="FFD617"/>
                </a:solidFill>
                <a:effectLst>
                  <a:outerShdw blurRad="38100" dist="38100" dir="2700000" algn="tl">
                    <a:srgbClr val="000000">
                      <a:alpha val="43137"/>
                    </a:srgbClr>
                  </a:outerShdw>
                </a:effectLst>
              </a:rPr>
              <a:t>ANÁLISIS DEL CONSUMO DE DROGAS EN EUROPA</a:t>
            </a:r>
          </a:p>
        </p:txBody>
      </p:sp>
      <p:sp>
        <p:nvSpPr>
          <p:cNvPr id="3" name="Subtítulo 2">
            <a:extLst>
              <a:ext uri="{FF2B5EF4-FFF2-40B4-BE49-F238E27FC236}">
                <a16:creationId xmlns:a16="http://schemas.microsoft.com/office/drawing/2014/main" id="{BBB9ADE7-87B5-4AC7-80F8-3FF710A6077F}"/>
              </a:ext>
            </a:extLst>
          </p:cNvPr>
          <p:cNvSpPr>
            <a:spLocks noGrp="1"/>
          </p:cNvSpPr>
          <p:nvPr>
            <p:ph type="subTitle" idx="1"/>
          </p:nvPr>
        </p:nvSpPr>
        <p:spPr>
          <a:xfrm>
            <a:off x="1524000" y="6537005"/>
            <a:ext cx="9144000" cy="439739"/>
          </a:xfrm>
        </p:spPr>
        <p:txBody>
          <a:bodyPr/>
          <a:lstStyle/>
          <a:p>
            <a:r>
              <a:rPr lang="es-ES" dirty="0">
                <a:solidFill>
                  <a:srgbClr val="FFD617"/>
                </a:solidFill>
              </a:rPr>
              <a:t>Daniel Garrido Prados</a:t>
            </a:r>
          </a:p>
        </p:txBody>
      </p:sp>
    </p:spTree>
    <p:extLst>
      <p:ext uri="{BB962C8B-B14F-4D97-AF65-F5344CB8AC3E}">
        <p14:creationId xmlns:p14="http://schemas.microsoft.com/office/powerpoint/2010/main" val="2665958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Alice Crying GIFs - Find &amp; Share on GIPHY">
            <a:extLst>
              <a:ext uri="{FF2B5EF4-FFF2-40B4-BE49-F238E27FC236}">
                <a16:creationId xmlns:a16="http://schemas.microsoft.com/office/drawing/2014/main" id="{B0EBAF64-859A-49B1-AE1A-B93320D701E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5460"/>
            <a:ext cx="12192000" cy="714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02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Dream preview">
            <a:extLst>
              <a:ext uri="{FF2B5EF4-FFF2-40B4-BE49-F238E27FC236}">
                <a16:creationId xmlns:a16="http://schemas.microsoft.com/office/drawing/2014/main" id="{A8E84F3C-2616-4E32-AF83-5AFC14395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520" y="0"/>
            <a:ext cx="4226560" cy="690311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8113578-40F1-486A-BD40-776177F84634}"/>
              </a:ext>
            </a:extLst>
          </p:cNvPr>
          <p:cNvSpPr txBox="1"/>
          <p:nvPr/>
        </p:nvSpPr>
        <p:spPr>
          <a:xfrm>
            <a:off x="1111029" y="3167390"/>
            <a:ext cx="1873620" cy="523220"/>
          </a:xfrm>
          <a:prstGeom prst="rect">
            <a:avLst/>
          </a:prstGeom>
          <a:noFill/>
        </p:spPr>
        <p:txBody>
          <a:bodyPr wrap="square" rtlCol="0">
            <a:spAutoFit/>
          </a:bodyPr>
          <a:lstStyle/>
          <a:p>
            <a:r>
              <a:rPr lang="es-ES" sz="2800" dirty="0">
                <a:latin typeface="Segoe Print" panose="02000600000000000000" pitchFamily="2" charset="0"/>
                <a:cs typeface="MV Boli" panose="02000500030200090000" pitchFamily="2" charset="0"/>
              </a:rPr>
              <a:t>TABACO</a:t>
            </a:r>
          </a:p>
        </p:txBody>
      </p:sp>
    </p:spTree>
    <p:extLst>
      <p:ext uri="{BB962C8B-B14F-4D97-AF65-F5344CB8AC3E}">
        <p14:creationId xmlns:p14="http://schemas.microsoft.com/office/powerpoint/2010/main" val="34061161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63370ED-7521-4AED-8F11-82D7080C1E24}"/>
              </a:ext>
            </a:extLst>
          </p:cNvPr>
          <p:cNvPicPr>
            <a:picLocks noChangeAspect="1"/>
          </p:cNvPicPr>
          <p:nvPr/>
        </p:nvPicPr>
        <p:blipFill>
          <a:blip r:embed="rId2"/>
          <a:stretch>
            <a:fillRect/>
          </a:stretch>
        </p:blipFill>
        <p:spPr>
          <a:xfrm>
            <a:off x="1" y="0"/>
            <a:ext cx="12192000" cy="6858000"/>
          </a:xfrm>
          <a:prstGeom prst="rect">
            <a:avLst/>
          </a:prstGeom>
        </p:spPr>
      </p:pic>
      <p:pic>
        <p:nvPicPr>
          <p:cNvPr id="10248" name="Picture 8" descr="Cheshire Cat GIFs | Tenor">
            <a:extLst>
              <a:ext uri="{FF2B5EF4-FFF2-40B4-BE49-F238E27FC236}">
                <a16:creationId xmlns:a16="http://schemas.microsoft.com/office/drawing/2014/main" id="{B4D6309B-ECA2-4C66-A406-8CA23FB4DA5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5334000"/>
            <a:ext cx="20955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Flag of Europe (GIF) - All Waving Flags">
            <a:extLst>
              <a:ext uri="{FF2B5EF4-FFF2-40B4-BE49-F238E27FC236}">
                <a16:creationId xmlns:a16="http://schemas.microsoft.com/office/drawing/2014/main" id="{C240F00E-13F0-4E9E-A07F-64731901A38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V="1">
            <a:off x="0" y="2751667"/>
            <a:ext cx="2032000" cy="135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863132"/>
      </p:ext>
    </p:extLst>
  </p:cSld>
  <p:clrMapOvr>
    <a:masterClrMapping/>
  </p:clrMapOvr>
  <mc:AlternateContent xmlns:mc="http://schemas.openxmlformats.org/markup-compatibility/2006" xmlns:p14="http://schemas.microsoft.com/office/powerpoint/2010/main">
    <mc:Choice Requires="p14">
      <p:transition spd="slow" p14:dur="800" advClick="0" advTm="4000">
        <p:circle/>
      </p:transition>
    </mc:Choice>
    <mc:Fallback xmlns="">
      <p:transition spd="slow" advClick="0" advTm="4000">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63370ED-7521-4AED-8F11-82D7080C1E24}"/>
              </a:ext>
            </a:extLst>
          </p:cNvPr>
          <p:cNvPicPr>
            <a:picLocks noChangeAspect="1"/>
          </p:cNvPicPr>
          <p:nvPr/>
        </p:nvPicPr>
        <p:blipFill>
          <a:blip r:embed="rId2"/>
          <a:stretch>
            <a:fillRect/>
          </a:stretch>
        </p:blipFill>
        <p:spPr>
          <a:xfrm>
            <a:off x="1" y="0"/>
            <a:ext cx="12192000" cy="6858000"/>
          </a:xfrm>
          <a:prstGeom prst="rect">
            <a:avLst/>
          </a:prstGeom>
        </p:spPr>
      </p:pic>
      <p:pic>
        <p:nvPicPr>
          <p:cNvPr id="5" name="Picture 2" descr="Flag of Europe (GIF) - All Waving Flags">
            <a:extLst>
              <a:ext uri="{FF2B5EF4-FFF2-40B4-BE49-F238E27FC236}">
                <a16:creationId xmlns:a16="http://schemas.microsoft.com/office/drawing/2014/main" id="{3693D11E-2389-4898-A494-DAD659BFE41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V="1">
            <a:off x="0" y="2751667"/>
            <a:ext cx="2032000" cy="135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700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494"/>
        </a:solidFill>
        <a:effectLst/>
      </p:bgPr>
    </p:bg>
    <p:spTree>
      <p:nvGrpSpPr>
        <p:cNvPr id="1" name=""/>
        <p:cNvGrpSpPr/>
        <p:nvPr/>
      </p:nvGrpSpPr>
      <p:grpSpPr>
        <a:xfrm>
          <a:off x="0" y="0"/>
          <a:ext cx="0" cy="0"/>
          <a:chOff x="0" y="0"/>
          <a:chExt cx="0" cy="0"/>
        </a:xfrm>
      </p:grpSpPr>
      <p:sp>
        <p:nvSpPr>
          <p:cNvPr id="2" name="Estrella: 5 puntas 1">
            <a:extLst>
              <a:ext uri="{FF2B5EF4-FFF2-40B4-BE49-F238E27FC236}">
                <a16:creationId xmlns:a16="http://schemas.microsoft.com/office/drawing/2014/main" id="{3891A10A-B7C2-40F4-946B-7BEDAB8F8C0F}"/>
              </a:ext>
            </a:extLst>
          </p:cNvPr>
          <p:cNvSpPr/>
          <p:nvPr/>
        </p:nvSpPr>
        <p:spPr>
          <a:xfrm>
            <a:off x="2357157" y="807663"/>
            <a:ext cx="7560000" cy="5400000"/>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sz="3600" b="1" dirty="0">
                <a:solidFill>
                  <a:srgbClr val="004494"/>
                </a:solidFill>
              </a:rPr>
              <a:t>Consumo de mujeres?</a:t>
            </a:r>
          </a:p>
        </p:txBody>
      </p:sp>
      <p:pic>
        <p:nvPicPr>
          <p:cNvPr id="9" name="Picture 2" descr="Pin page">
            <a:extLst>
              <a:ext uri="{FF2B5EF4-FFF2-40B4-BE49-F238E27FC236}">
                <a16:creationId xmlns:a16="http://schemas.microsoft.com/office/drawing/2014/main" id="{299F6CA6-228D-4B54-A566-024AD8D0986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599" y1="34667" x2="47599" y2="34667"/>
                        <a14:foregroundMark x1="61180" y1="36095" x2="61180" y2="40286"/>
                        <a14:foregroundMark x1="44719" y1="35333" x2="50754" y2="34476"/>
                        <a14:foregroundMark x1="50754" y1="31429" x2="45816" y2="37524"/>
                        <a14:foregroundMark x1="45816" y1="37524" x2="51166" y2="32476"/>
                        <a14:foregroundMark x1="49520" y1="37524" x2="50617" y2="37714"/>
                      </a14:backgroundRemoval>
                    </a14:imgEffect>
                  </a14:imgLayer>
                </a14:imgProps>
              </a:ext>
              <a:ext uri="{28A0092B-C50C-407E-A947-70E740481C1C}">
                <a14:useLocalDpi xmlns:a14="http://schemas.microsoft.com/office/drawing/2010/main" val="0"/>
              </a:ext>
            </a:extLst>
          </a:blip>
          <a:srcRect/>
          <a:stretch>
            <a:fillRect/>
          </a:stretch>
        </p:blipFill>
        <p:spPr bwMode="auto">
          <a:xfrm>
            <a:off x="5499851" y="4963439"/>
            <a:ext cx="1192298" cy="1717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203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494"/>
        </a:solidFill>
        <a:effectLst/>
      </p:bgPr>
    </p:bg>
    <p:spTree>
      <p:nvGrpSpPr>
        <p:cNvPr id="1" name=""/>
        <p:cNvGrpSpPr/>
        <p:nvPr/>
      </p:nvGrpSpPr>
      <p:grpSpPr>
        <a:xfrm>
          <a:off x="0" y="0"/>
          <a:ext cx="0" cy="0"/>
          <a:chOff x="0" y="0"/>
          <a:chExt cx="0" cy="0"/>
        </a:xfrm>
      </p:grpSpPr>
      <p:sp>
        <p:nvSpPr>
          <p:cNvPr id="2" name="Estrella: 5 puntas 1">
            <a:extLst>
              <a:ext uri="{FF2B5EF4-FFF2-40B4-BE49-F238E27FC236}">
                <a16:creationId xmlns:a16="http://schemas.microsoft.com/office/drawing/2014/main" id="{3891A10A-B7C2-40F4-946B-7BEDAB8F8C0F}"/>
              </a:ext>
            </a:extLst>
          </p:cNvPr>
          <p:cNvSpPr/>
          <p:nvPr/>
        </p:nvSpPr>
        <p:spPr>
          <a:xfrm>
            <a:off x="95250" y="3352800"/>
            <a:ext cx="4362450" cy="2714626"/>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Consumo de mujeres?</a:t>
            </a:r>
          </a:p>
        </p:txBody>
      </p:sp>
      <p:sp>
        <p:nvSpPr>
          <p:cNvPr id="11" name="Estrella: 5 puntas 10">
            <a:extLst>
              <a:ext uri="{FF2B5EF4-FFF2-40B4-BE49-F238E27FC236}">
                <a16:creationId xmlns:a16="http://schemas.microsoft.com/office/drawing/2014/main" id="{A48CA5E0-A642-42CD-96E0-779CADF2375A}"/>
              </a:ext>
            </a:extLst>
          </p:cNvPr>
          <p:cNvSpPr/>
          <p:nvPr/>
        </p:nvSpPr>
        <p:spPr>
          <a:xfrm>
            <a:off x="2232212" y="878541"/>
            <a:ext cx="7560000" cy="5400000"/>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sz="3200" b="1" dirty="0">
                <a:solidFill>
                  <a:srgbClr val="004494"/>
                </a:solidFill>
              </a:rPr>
              <a:t>+ Consumo</a:t>
            </a:r>
          </a:p>
          <a:p>
            <a:pPr algn="ctr"/>
            <a:r>
              <a:rPr lang="es-ES" sz="3200" b="1" dirty="0">
                <a:solidFill>
                  <a:srgbClr val="004494"/>
                </a:solidFill>
              </a:rPr>
              <a:t>Países con despenalización</a:t>
            </a:r>
            <a:r>
              <a:rPr lang="es-ES" b="1" dirty="0">
                <a:solidFill>
                  <a:srgbClr val="004494"/>
                </a:solidFill>
              </a:rPr>
              <a:t> </a:t>
            </a:r>
          </a:p>
        </p:txBody>
      </p:sp>
      <p:pic>
        <p:nvPicPr>
          <p:cNvPr id="8" name="Picture 2" descr="Pin page">
            <a:extLst>
              <a:ext uri="{FF2B5EF4-FFF2-40B4-BE49-F238E27FC236}">
                <a16:creationId xmlns:a16="http://schemas.microsoft.com/office/drawing/2014/main" id="{F27CE2F2-01ED-4234-8040-76AB0234D4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599" y1="34667" x2="47599" y2="34667"/>
                        <a14:foregroundMark x1="61180" y1="36095" x2="61180" y2="40286"/>
                        <a14:foregroundMark x1="44719" y1="35333" x2="50754" y2="34476"/>
                        <a14:foregroundMark x1="50754" y1="31429" x2="45816" y2="37524"/>
                        <a14:foregroundMark x1="45816" y1="37524" x2="51166" y2="32476"/>
                        <a14:foregroundMark x1="49520" y1="37524" x2="50617" y2="37714"/>
                      </a14:backgroundRemoval>
                    </a14:imgEffect>
                  </a14:imgLayer>
                </a14:imgProps>
              </a:ext>
              <a:ext uri="{28A0092B-C50C-407E-A947-70E740481C1C}">
                <a14:useLocalDpi xmlns:a14="http://schemas.microsoft.com/office/drawing/2010/main" val="0"/>
              </a:ext>
            </a:extLst>
          </a:blip>
          <a:srcRect/>
          <a:stretch>
            <a:fillRect/>
          </a:stretch>
        </p:blipFill>
        <p:spPr bwMode="auto">
          <a:xfrm>
            <a:off x="95250" y="4634944"/>
            <a:ext cx="1192298" cy="1717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56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494"/>
        </a:solidFill>
        <a:effectLst/>
      </p:bgPr>
    </p:bg>
    <p:spTree>
      <p:nvGrpSpPr>
        <p:cNvPr id="1" name=""/>
        <p:cNvGrpSpPr/>
        <p:nvPr/>
      </p:nvGrpSpPr>
      <p:grpSpPr>
        <a:xfrm>
          <a:off x="0" y="0"/>
          <a:ext cx="0" cy="0"/>
          <a:chOff x="0" y="0"/>
          <a:chExt cx="0" cy="0"/>
        </a:xfrm>
      </p:grpSpPr>
      <p:sp>
        <p:nvSpPr>
          <p:cNvPr id="2" name="Estrella: 5 puntas 1">
            <a:extLst>
              <a:ext uri="{FF2B5EF4-FFF2-40B4-BE49-F238E27FC236}">
                <a16:creationId xmlns:a16="http://schemas.microsoft.com/office/drawing/2014/main" id="{3891A10A-B7C2-40F4-946B-7BEDAB8F8C0F}"/>
              </a:ext>
            </a:extLst>
          </p:cNvPr>
          <p:cNvSpPr/>
          <p:nvPr/>
        </p:nvSpPr>
        <p:spPr>
          <a:xfrm>
            <a:off x="95250" y="3352800"/>
            <a:ext cx="4362450" cy="2714626"/>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Consumo de mujeres?</a:t>
            </a:r>
          </a:p>
        </p:txBody>
      </p:sp>
      <p:sp>
        <p:nvSpPr>
          <p:cNvPr id="11" name="Estrella: 5 puntas 10">
            <a:extLst>
              <a:ext uri="{FF2B5EF4-FFF2-40B4-BE49-F238E27FC236}">
                <a16:creationId xmlns:a16="http://schemas.microsoft.com/office/drawing/2014/main" id="{A48CA5E0-A642-42CD-96E0-779CADF2375A}"/>
              </a:ext>
            </a:extLst>
          </p:cNvPr>
          <p:cNvSpPr/>
          <p:nvPr/>
        </p:nvSpPr>
        <p:spPr>
          <a:xfrm>
            <a:off x="1609725" y="447674"/>
            <a:ext cx="4362450" cy="2714626"/>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 Consumo</a:t>
            </a:r>
          </a:p>
          <a:p>
            <a:pPr algn="ctr"/>
            <a:r>
              <a:rPr lang="es-ES" b="1" dirty="0">
                <a:solidFill>
                  <a:srgbClr val="004494"/>
                </a:solidFill>
              </a:rPr>
              <a:t>Países con despenalización </a:t>
            </a:r>
          </a:p>
        </p:txBody>
      </p:sp>
      <p:sp>
        <p:nvSpPr>
          <p:cNvPr id="12" name="Estrella: 5 puntas 11">
            <a:extLst>
              <a:ext uri="{FF2B5EF4-FFF2-40B4-BE49-F238E27FC236}">
                <a16:creationId xmlns:a16="http://schemas.microsoft.com/office/drawing/2014/main" id="{04E02F57-6B1D-4CB5-BD9A-76397A2AC9D4}"/>
              </a:ext>
            </a:extLst>
          </p:cNvPr>
          <p:cNvSpPr/>
          <p:nvPr/>
        </p:nvSpPr>
        <p:spPr>
          <a:xfrm>
            <a:off x="2316000" y="809684"/>
            <a:ext cx="7560000" cy="5400000"/>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sz="3600" b="1" dirty="0">
                <a:solidFill>
                  <a:srgbClr val="004494"/>
                </a:solidFill>
              </a:rPr>
              <a:t>+ Desigualdad </a:t>
            </a:r>
          </a:p>
          <a:p>
            <a:pPr algn="ctr"/>
            <a:r>
              <a:rPr lang="es-ES" sz="3600" b="1" dirty="0">
                <a:solidFill>
                  <a:srgbClr val="004494"/>
                </a:solidFill>
              </a:rPr>
              <a:t>+ Consumo</a:t>
            </a:r>
          </a:p>
        </p:txBody>
      </p:sp>
      <p:pic>
        <p:nvPicPr>
          <p:cNvPr id="7" name="Picture 2" descr="Pin page">
            <a:extLst>
              <a:ext uri="{FF2B5EF4-FFF2-40B4-BE49-F238E27FC236}">
                <a16:creationId xmlns:a16="http://schemas.microsoft.com/office/drawing/2014/main" id="{577E1E70-7894-433F-ACEF-842EB8BF642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599" y1="34667" x2="47599" y2="34667"/>
                        <a14:foregroundMark x1="61180" y1="36095" x2="61180" y2="40286"/>
                        <a14:foregroundMark x1="44719" y1="35333" x2="50754" y2="34476"/>
                        <a14:foregroundMark x1="50754" y1="31429" x2="45816" y2="37524"/>
                        <a14:foregroundMark x1="45816" y1="37524" x2="51166" y2="32476"/>
                        <a14:foregroundMark x1="49520" y1="37524" x2="50617" y2="37714"/>
                      </a14:backgroundRemoval>
                    </a14:imgEffect>
                  </a14:imgLayer>
                </a14:imgProps>
              </a:ext>
              <a:ext uri="{28A0092B-C50C-407E-A947-70E740481C1C}">
                <a14:useLocalDpi xmlns:a14="http://schemas.microsoft.com/office/drawing/2010/main" val="0"/>
              </a:ext>
            </a:extLst>
          </a:blip>
          <a:srcRect/>
          <a:stretch>
            <a:fillRect/>
          </a:stretch>
        </p:blipFill>
        <p:spPr bwMode="auto">
          <a:xfrm rot="18449582">
            <a:off x="1509783" y="1455804"/>
            <a:ext cx="1192298" cy="1717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92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494"/>
        </a:solidFill>
        <a:effectLst/>
      </p:bgPr>
    </p:bg>
    <p:spTree>
      <p:nvGrpSpPr>
        <p:cNvPr id="1" name=""/>
        <p:cNvGrpSpPr/>
        <p:nvPr/>
      </p:nvGrpSpPr>
      <p:grpSpPr>
        <a:xfrm>
          <a:off x="0" y="0"/>
          <a:ext cx="0" cy="0"/>
          <a:chOff x="0" y="0"/>
          <a:chExt cx="0" cy="0"/>
        </a:xfrm>
      </p:grpSpPr>
      <p:sp>
        <p:nvSpPr>
          <p:cNvPr id="2" name="Estrella: 5 puntas 1">
            <a:extLst>
              <a:ext uri="{FF2B5EF4-FFF2-40B4-BE49-F238E27FC236}">
                <a16:creationId xmlns:a16="http://schemas.microsoft.com/office/drawing/2014/main" id="{3891A10A-B7C2-40F4-946B-7BEDAB8F8C0F}"/>
              </a:ext>
            </a:extLst>
          </p:cNvPr>
          <p:cNvSpPr/>
          <p:nvPr/>
        </p:nvSpPr>
        <p:spPr>
          <a:xfrm>
            <a:off x="95250" y="3352800"/>
            <a:ext cx="4362450" cy="2714626"/>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Consumo de mujeres?</a:t>
            </a:r>
          </a:p>
        </p:txBody>
      </p:sp>
      <p:sp>
        <p:nvSpPr>
          <p:cNvPr id="11" name="Estrella: 5 puntas 10">
            <a:extLst>
              <a:ext uri="{FF2B5EF4-FFF2-40B4-BE49-F238E27FC236}">
                <a16:creationId xmlns:a16="http://schemas.microsoft.com/office/drawing/2014/main" id="{A48CA5E0-A642-42CD-96E0-779CADF2375A}"/>
              </a:ext>
            </a:extLst>
          </p:cNvPr>
          <p:cNvSpPr/>
          <p:nvPr/>
        </p:nvSpPr>
        <p:spPr>
          <a:xfrm>
            <a:off x="1609725" y="447674"/>
            <a:ext cx="4362450" cy="2714626"/>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 Consumo</a:t>
            </a:r>
          </a:p>
          <a:p>
            <a:pPr algn="ctr"/>
            <a:r>
              <a:rPr lang="es-ES" b="1" dirty="0">
                <a:solidFill>
                  <a:srgbClr val="004494"/>
                </a:solidFill>
              </a:rPr>
              <a:t>Países con despenalización </a:t>
            </a:r>
          </a:p>
        </p:txBody>
      </p:sp>
      <p:sp>
        <p:nvSpPr>
          <p:cNvPr id="12" name="Estrella: 5 puntas 11">
            <a:extLst>
              <a:ext uri="{FF2B5EF4-FFF2-40B4-BE49-F238E27FC236}">
                <a16:creationId xmlns:a16="http://schemas.microsoft.com/office/drawing/2014/main" id="{04E02F57-6B1D-4CB5-BD9A-76397A2AC9D4}"/>
              </a:ext>
            </a:extLst>
          </p:cNvPr>
          <p:cNvSpPr/>
          <p:nvPr/>
        </p:nvSpPr>
        <p:spPr>
          <a:xfrm>
            <a:off x="6219825" y="447674"/>
            <a:ext cx="4362450" cy="2714626"/>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 Desigualdad </a:t>
            </a:r>
          </a:p>
          <a:p>
            <a:pPr algn="ctr"/>
            <a:r>
              <a:rPr lang="es-ES" b="1" dirty="0">
                <a:solidFill>
                  <a:srgbClr val="004494"/>
                </a:solidFill>
              </a:rPr>
              <a:t>+ Consumo</a:t>
            </a:r>
          </a:p>
        </p:txBody>
      </p:sp>
      <p:sp>
        <p:nvSpPr>
          <p:cNvPr id="13" name="Estrella: 5 puntas 12">
            <a:extLst>
              <a:ext uri="{FF2B5EF4-FFF2-40B4-BE49-F238E27FC236}">
                <a16:creationId xmlns:a16="http://schemas.microsoft.com/office/drawing/2014/main" id="{F668D054-B6E5-4A3B-84A4-52E08AB7C247}"/>
              </a:ext>
            </a:extLst>
          </p:cNvPr>
          <p:cNvSpPr/>
          <p:nvPr/>
        </p:nvSpPr>
        <p:spPr>
          <a:xfrm>
            <a:off x="2316000" y="790574"/>
            <a:ext cx="7560000" cy="5400000"/>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sz="4000" b="1" dirty="0">
                <a:solidFill>
                  <a:srgbClr val="004494"/>
                </a:solidFill>
              </a:rPr>
              <a:t>Tendencia </a:t>
            </a:r>
          </a:p>
          <a:p>
            <a:pPr algn="ctr"/>
            <a:r>
              <a:rPr lang="es-ES" sz="4000" b="1" dirty="0">
                <a:solidFill>
                  <a:srgbClr val="004494"/>
                </a:solidFill>
              </a:rPr>
              <a:t>Positiva?</a:t>
            </a:r>
          </a:p>
        </p:txBody>
      </p:sp>
      <p:pic>
        <p:nvPicPr>
          <p:cNvPr id="7" name="Picture 2" descr="Pin page">
            <a:extLst>
              <a:ext uri="{FF2B5EF4-FFF2-40B4-BE49-F238E27FC236}">
                <a16:creationId xmlns:a16="http://schemas.microsoft.com/office/drawing/2014/main" id="{38A1DD25-3D93-4034-A5EF-86C5CA5CCD5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599" y1="34667" x2="47599" y2="34667"/>
                        <a14:foregroundMark x1="61180" y1="36095" x2="61180" y2="40286"/>
                        <a14:foregroundMark x1="44719" y1="35333" x2="50754" y2="34476"/>
                        <a14:foregroundMark x1="50754" y1="31429" x2="45816" y2="37524"/>
                        <a14:foregroundMark x1="45816" y1="37524" x2="51166" y2="32476"/>
                        <a14:foregroundMark x1="49520" y1="37524" x2="50617" y2="37714"/>
                      </a14:backgroundRemoval>
                    </a14:imgEffect>
                  </a14:imgLayer>
                </a14:imgProps>
              </a:ext>
              <a:ext uri="{28A0092B-C50C-407E-A947-70E740481C1C}">
                <a14:useLocalDpi xmlns:a14="http://schemas.microsoft.com/office/drawing/2010/main" val="0"/>
              </a:ext>
            </a:extLst>
          </a:blip>
          <a:srcRect/>
          <a:stretch>
            <a:fillRect/>
          </a:stretch>
        </p:blipFill>
        <p:spPr bwMode="auto">
          <a:xfrm>
            <a:off x="8662902" y="433048"/>
            <a:ext cx="1192298" cy="1717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883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494"/>
        </a:solidFill>
        <a:effectLst/>
      </p:bgPr>
    </p:bg>
    <p:spTree>
      <p:nvGrpSpPr>
        <p:cNvPr id="1" name=""/>
        <p:cNvGrpSpPr/>
        <p:nvPr/>
      </p:nvGrpSpPr>
      <p:grpSpPr>
        <a:xfrm>
          <a:off x="0" y="0"/>
          <a:ext cx="0" cy="0"/>
          <a:chOff x="0" y="0"/>
          <a:chExt cx="0" cy="0"/>
        </a:xfrm>
      </p:grpSpPr>
      <p:sp>
        <p:nvSpPr>
          <p:cNvPr id="2" name="Estrella: 5 puntas 1">
            <a:extLst>
              <a:ext uri="{FF2B5EF4-FFF2-40B4-BE49-F238E27FC236}">
                <a16:creationId xmlns:a16="http://schemas.microsoft.com/office/drawing/2014/main" id="{3891A10A-B7C2-40F4-946B-7BEDAB8F8C0F}"/>
              </a:ext>
            </a:extLst>
          </p:cNvPr>
          <p:cNvSpPr/>
          <p:nvPr/>
        </p:nvSpPr>
        <p:spPr>
          <a:xfrm>
            <a:off x="95250" y="3352800"/>
            <a:ext cx="4362450" cy="2714626"/>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Consumo de mujeres?</a:t>
            </a:r>
          </a:p>
        </p:txBody>
      </p:sp>
      <p:sp>
        <p:nvSpPr>
          <p:cNvPr id="11" name="Estrella: 5 puntas 10">
            <a:extLst>
              <a:ext uri="{FF2B5EF4-FFF2-40B4-BE49-F238E27FC236}">
                <a16:creationId xmlns:a16="http://schemas.microsoft.com/office/drawing/2014/main" id="{A48CA5E0-A642-42CD-96E0-779CADF2375A}"/>
              </a:ext>
            </a:extLst>
          </p:cNvPr>
          <p:cNvSpPr/>
          <p:nvPr/>
        </p:nvSpPr>
        <p:spPr>
          <a:xfrm>
            <a:off x="1609725" y="447674"/>
            <a:ext cx="4362450" cy="2714626"/>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 Consumo</a:t>
            </a:r>
          </a:p>
          <a:p>
            <a:pPr algn="ctr"/>
            <a:r>
              <a:rPr lang="es-ES" b="1" dirty="0">
                <a:solidFill>
                  <a:srgbClr val="004494"/>
                </a:solidFill>
              </a:rPr>
              <a:t>Países con despenalización </a:t>
            </a:r>
          </a:p>
        </p:txBody>
      </p:sp>
      <p:sp>
        <p:nvSpPr>
          <p:cNvPr id="12" name="Estrella: 5 puntas 11">
            <a:extLst>
              <a:ext uri="{FF2B5EF4-FFF2-40B4-BE49-F238E27FC236}">
                <a16:creationId xmlns:a16="http://schemas.microsoft.com/office/drawing/2014/main" id="{04E02F57-6B1D-4CB5-BD9A-76397A2AC9D4}"/>
              </a:ext>
            </a:extLst>
          </p:cNvPr>
          <p:cNvSpPr/>
          <p:nvPr/>
        </p:nvSpPr>
        <p:spPr>
          <a:xfrm>
            <a:off x="6219825" y="447674"/>
            <a:ext cx="4362450" cy="2714626"/>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 Desigualdad </a:t>
            </a:r>
          </a:p>
          <a:p>
            <a:pPr algn="ctr"/>
            <a:r>
              <a:rPr lang="es-ES" b="1" dirty="0">
                <a:solidFill>
                  <a:srgbClr val="004494"/>
                </a:solidFill>
              </a:rPr>
              <a:t>+ Consumo</a:t>
            </a:r>
          </a:p>
        </p:txBody>
      </p:sp>
      <p:sp>
        <p:nvSpPr>
          <p:cNvPr id="13" name="Estrella: 5 puntas 12">
            <a:extLst>
              <a:ext uri="{FF2B5EF4-FFF2-40B4-BE49-F238E27FC236}">
                <a16:creationId xmlns:a16="http://schemas.microsoft.com/office/drawing/2014/main" id="{F668D054-B6E5-4A3B-84A4-52E08AB7C247}"/>
              </a:ext>
            </a:extLst>
          </p:cNvPr>
          <p:cNvSpPr/>
          <p:nvPr/>
        </p:nvSpPr>
        <p:spPr>
          <a:xfrm>
            <a:off x="7734302" y="3162300"/>
            <a:ext cx="4363200" cy="2714400"/>
          </a:xfrm>
          <a:prstGeom prst="star5">
            <a:avLst>
              <a:gd name="adj" fmla="val 19674"/>
              <a:gd name="hf" fmla="val 105146"/>
              <a:gd name="vf" fmla="val 110557"/>
            </a:avLst>
          </a:prstGeom>
          <a:solidFill>
            <a:srgbClr val="FFD61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ES" b="1" dirty="0">
                <a:solidFill>
                  <a:srgbClr val="004494"/>
                </a:solidFill>
              </a:rPr>
              <a:t>Tendencia </a:t>
            </a:r>
          </a:p>
          <a:p>
            <a:pPr algn="ctr"/>
            <a:r>
              <a:rPr lang="es-ES" b="1" dirty="0">
                <a:solidFill>
                  <a:srgbClr val="004494"/>
                </a:solidFill>
              </a:rPr>
              <a:t>Positiva?</a:t>
            </a:r>
          </a:p>
        </p:txBody>
      </p:sp>
      <p:pic>
        <p:nvPicPr>
          <p:cNvPr id="6" name="Gráfico 5" descr="Ayuda con relleno sólido">
            <a:extLst>
              <a:ext uri="{FF2B5EF4-FFF2-40B4-BE49-F238E27FC236}">
                <a16:creationId xmlns:a16="http://schemas.microsoft.com/office/drawing/2014/main" id="{CBC92737-CEA0-4741-BDEC-05BAB4A26A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5486" y="4412974"/>
            <a:ext cx="1508678" cy="1508678"/>
          </a:xfrm>
          <a:prstGeom prst="rect">
            <a:avLst/>
          </a:prstGeom>
        </p:spPr>
      </p:pic>
      <p:pic>
        <p:nvPicPr>
          <p:cNvPr id="7" name="Picture 2" descr="Pin page">
            <a:extLst>
              <a:ext uri="{FF2B5EF4-FFF2-40B4-BE49-F238E27FC236}">
                <a16:creationId xmlns:a16="http://schemas.microsoft.com/office/drawing/2014/main" id="{AD95E1AC-3964-440A-B2A7-5C2B6444EA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7599" y1="34667" x2="47599" y2="34667"/>
                        <a14:foregroundMark x1="61180" y1="36095" x2="61180" y2="40286"/>
                        <a14:foregroundMark x1="44719" y1="35333" x2="50754" y2="34476"/>
                        <a14:foregroundMark x1="50754" y1="31429" x2="45816" y2="37524"/>
                        <a14:foregroundMark x1="45816" y1="37524" x2="51166" y2="32476"/>
                        <a14:foregroundMark x1="49520" y1="37524" x2="50617" y2="37714"/>
                      </a14:backgroundRemoval>
                    </a14:imgEffect>
                  </a14:imgLayer>
                </a14:imgProps>
              </a:ext>
              <a:ext uri="{28A0092B-C50C-407E-A947-70E740481C1C}">
                <a14:useLocalDpi xmlns:a14="http://schemas.microsoft.com/office/drawing/2010/main" val="0"/>
              </a:ext>
            </a:extLst>
          </a:blip>
          <a:srcRect/>
          <a:stretch>
            <a:fillRect/>
          </a:stretch>
        </p:blipFill>
        <p:spPr bwMode="auto">
          <a:xfrm>
            <a:off x="10755862" y="4360738"/>
            <a:ext cx="1192298" cy="1717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38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Pin page">
            <a:extLst>
              <a:ext uri="{FF2B5EF4-FFF2-40B4-BE49-F238E27FC236}">
                <a16:creationId xmlns:a16="http://schemas.microsoft.com/office/drawing/2014/main" id="{43931C59-0705-4951-8548-FA99A041257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599" y1="34667" x2="47599" y2="34667"/>
                        <a14:foregroundMark x1="61180" y1="36095" x2="61180" y2="40286"/>
                        <a14:foregroundMark x1="44719" y1="35333" x2="50754" y2="34476"/>
                        <a14:foregroundMark x1="50754" y1="31429" x2="45816" y2="37524"/>
                        <a14:foregroundMark x1="45816" y1="37524" x2="51166" y2="32476"/>
                        <a14:foregroundMark x1="49520" y1="37524" x2="50617" y2="37714"/>
                      </a14:backgroundRemoval>
                    </a14:imgEffect>
                  </a14:imgLayer>
                </a14:imgProps>
              </a:ext>
              <a:ext uri="{28A0092B-C50C-407E-A947-70E740481C1C}">
                <a14:useLocalDpi xmlns:a14="http://schemas.microsoft.com/office/drawing/2010/main" val="0"/>
              </a:ext>
            </a:extLst>
          </a:blip>
          <a:srcRect/>
          <a:stretch>
            <a:fillRect/>
          </a:stretch>
        </p:blipFill>
        <p:spPr bwMode="auto">
          <a:xfrm rot="19755206">
            <a:off x="9771862" y="2056809"/>
            <a:ext cx="1192298" cy="17174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Home">
            <a:extLst>
              <a:ext uri="{FF2B5EF4-FFF2-40B4-BE49-F238E27FC236}">
                <a16:creationId xmlns:a16="http://schemas.microsoft.com/office/drawing/2014/main" id="{CD38B8E2-2480-44BA-8B01-69B30D2FBD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a:extLst>
              <a:ext uri="{FF2B5EF4-FFF2-40B4-BE49-F238E27FC236}">
                <a16:creationId xmlns:a16="http://schemas.microsoft.com/office/drawing/2014/main" id="{D460035B-07A8-4475-BE53-C56D679FC1A3}"/>
              </a:ext>
            </a:extLst>
          </p:cNvPr>
          <p:cNvPicPr>
            <a:picLocks noChangeAspect="1"/>
          </p:cNvPicPr>
          <p:nvPr/>
        </p:nvPicPr>
        <p:blipFill>
          <a:blip r:embed="rId4"/>
          <a:stretch>
            <a:fillRect/>
          </a:stretch>
        </p:blipFill>
        <p:spPr>
          <a:xfrm>
            <a:off x="663250" y="1405888"/>
            <a:ext cx="6805720" cy="2015176"/>
          </a:xfrm>
          <a:prstGeom prst="rect">
            <a:avLst/>
          </a:prstGeom>
        </p:spPr>
      </p:pic>
      <p:pic>
        <p:nvPicPr>
          <p:cNvPr id="7" name="Imagen 6">
            <a:extLst>
              <a:ext uri="{FF2B5EF4-FFF2-40B4-BE49-F238E27FC236}">
                <a16:creationId xmlns:a16="http://schemas.microsoft.com/office/drawing/2014/main" id="{7CA8C75A-97B8-4F31-AF01-B46A0DA95C4C}"/>
              </a:ext>
            </a:extLst>
          </p:cNvPr>
          <p:cNvPicPr>
            <a:picLocks noChangeAspect="1"/>
          </p:cNvPicPr>
          <p:nvPr/>
        </p:nvPicPr>
        <p:blipFill>
          <a:blip r:embed="rId5"/>
          <a:stretch>
            <a:fillRect/>
          </a:stretch>
        </p:blipFill>
        <p:spPr>
          <a:xfrm>
            <a:off x="3934030" y="3581400"/>
            <a:ext cx="8125890" cy="2673984"/>
          </a:xfrm>
          <a:prstGeom prst="rect">
            <a:avLst/>
          </a:prstGeom>
        </p:spPr>
      </p:pic>
      <p:pic>
        <p:nvPicPr>
          <p:cNvPr id="13" name="Imagen 12">
            <a:extLst>
              <a:ext uri="{FF2B5EF4-FFF2-40B4-BE49-F238E27FC236}">
                <a16:creationId xmlns:a16="http://schemas.microsoft.com/office/drawing/2014/main" id="{DCD8BA65-ACF8-4310-8339-5CD9405B1F91}"/>
              </a:ext>
            </a:extLst>
          </p:cNvPr>
          <p:cNvPicPr>
            <a:picLocks noChangeAspect="1"/>
          </p:cNvPicPr>
          <p:nvPr/>
        </p:nvPicPr>
        <p:blipFill>
          <a:blip r:embed="rId6"/>
          <a:stretch>
            <a:fillRect/>
          </a:stretch>
        </p:blipFill>
        <p:spPr>
          <a:xfrm>
            <a:off x="8551292" y="602616"/>
            <a:ext cx="2745942" cy="3374618"/>
          </a:xfrm>
          <a:prstGeom prst="rect">
            <a:avLst/>
          </a:prstGeom>
        </p:spPr>
      </p:pic>
    </p:spTree>
    <p:extLst>
      <p:ext uri="{BB962C8B-B14F-4D97-AF65-F5344CB8AC3E}">
        <p14:creationId xmlns:p14="http://schemas.microsoft.com/office/powerpoint/2010/main" val="225332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a cartoon of alice from alice in wonderland standing in front of a tree">
            <a:extLst>
              <a:ext uri="{FF2B5EF4-FFF2-40B4-BE49-F238E27FC236}">
                <a16:creationId xmlns:a16="http://schemas.microsoft.com/office/drawing/2014/main" id="{2454DA3D-F5B1-435E-9ADA-A98069DC19B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63153" y="0"/>
            <a:ext cx="56656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82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6F04038-F5DA-4C1B-86F7-817E5EA28DB9}"/>
              </a:ext>
            </a:extLst>
          </p:cNvPr>
          <p:cNvPicPr>
            <a:picLocks noChangeAspect="1"/>
          </p:cNvPicPr>
          <p:nvPr/>
        </p:nvPicPr>
        <p:blipFill>
          <a:blip r:embed="rId2"/>
          <a:stretch>
            <a:fillRect/>
          </a:stretch>
        </p:blipFill>
        <p:spPr>
          <a:xfrm>
            <a:off x="2105025" y="290512"/>
            <a:ext cx="7981950" cy="6276975"/>
          </a:xfrm>
          <a:prstGeom prst="rect">
            <a:avLst/>
          </a:prstGeom>
        </p:spPr>
      </p:pic>
      <p:pic>
        <p:nvPicPr>
          <p:cNvPr id="17410" name="Picture 2" descr="Mad Hatter">
            <a:extLst>
              <a:ext uri="{FF2B5EF4-FFF2-40B4-BE49-F238E27FC236}">
                <a16:creationId xmlns:a16="http://schemas.microsoft.com/office/drawing/2014/main" id="{CC5A915F-924C-4203-92FE-9A48C9973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06"/>
          <a:stretch/>
        </p:blipFill>
        <p:spPr bwMode="auto">
          <a:xfrm>
            <a:off x="9011770" y="3708624"/>
            <a:ext cx="2723030" cy="314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25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This is me challenge | Disney Amino">
            <a:extLst>
              <a:ext uri="{FF2B5EF4-FFF2-40B4-BE49-F238E27FC236}">
                <a16:creationId xmlns:a16="http://schemas.microsoft.com/office/drawing/2014/main" id="{749248A8-8151-40CF-BF2D-E7483025470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40791"/>
            <a:ext cx="12192000" cy="7339582"/>
          </a:xfrm>
          <a:prstGeom prst="rect">
            <a:avLst/>
          </a:prstGeom>
          <a:noFill/>
          <a:extLst>
            <a:ext uri="{909E8E84-426E-40DD-AFC4-6F175D3DCCD1}">
              <a14:hiddenFill xmlns:a14="http://schemas.microsoft.com/office/drawing/2010/main">
                <a:solidFill>
                  <a:srgbClr val="FFFFFF"/>
                </a:solidFill>
              </a14:hiddenFill>
            </a:ext>
          </a:extLst>
        </p:spPr>
      </p:pic>
      <p:sp>
        <p:nvSpPr>
          <p:cNvPr id="6" name="Nube 5">
            <a:extLst>
              <a:ext uri="{FF2B5EF4-FFF2-40B4-BE49-F238E27FC236}">
                <a16:creationId xmlns:a16="http://schemas.microsoft.com/office/drawing/2014/main" id="{94CBD7CA-9ED3-46C2-995B-E75DA4273E8C}"/>
              </a:ext>
            </a:extLst>
          </p:cNvPr>
          <p:cNvSpPr/>
          <p:nvPr/>
        </p:nvSpPr>
        <p:spPr>
          <a:xfrm>
            <a:off x="782320" y="274320"/>
            <a:ext cx="3759200" cy="273304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latin typeface="Segoe Print" panose="02000600000000000000" pitchFamily="2" charset="0"/>
              </a:rPr>
              <a:t>¿CONSUMIRÁN MENOS LAS MUJERES?</a:t>
            </a:r>
          </a:p>
        </p:txBody>
      </p:sp>
    </p:spTree>
    <p:extLst>
      <p:ext uri="{BB962C8B-B14F-4D97-AF65-F5344CB8AC3E}">
        <p14:creationId xmlns:p14="http://schemas.microsoft.com/office/powerpoint/2010/main" val="24674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9218BD41-C8CF-4D17-8B94-1B6DF7CFAB89}"/>
              </a:ext>
            </a:extLst>
          </p:cNvPr>
          <p:cNvPicPr>
            <a:picLocks noChangeAspect="1"/>
          </p:cNvPicPr>
          <p:nvPr/>
        </p:nvPicPr>
        <p:blipFill>
          <a:blip r:embed="rId2"/>
          <a:stretch>
            <a:fillRect/>
          </a:stretch>
        </p:blipFill>
        <p:spPr>
          <a:xfrm>
            <a:off x="3942715" y="638175"/>
            <a:ext cx="7639050" cy="5581650"/>
          </a:xfrm>
          <a:prstGeom prst="rect">
            <a:avLst/>
          </a:prstGeom>
        </p:spPr>
      </p:pic>
      <p:pic>
        <p:nvPicPr>
          <p:cNvPr id="18446" name="Picture 14" descr="alice in wonderland sits in a field of daisies">
            <a:extLst>
              <a:ext uri="{FF2B5EF4-FFF2-40B4-BE49-F238E27FC236}">
                <a16:creationId xmlns:a16="http://schemas.microsoft.com/office/drawing/2014/main" id="{F4D45BAE-F158-4E8D-8D4A-86EFEF3A58C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920630"/>
            <a:ext cx="3246120" cy="306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3589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This is me challenge | Disney Amino">
            <a:extLst>
              <a:ext uri="{FF2B5EF4-FFF2-40B4-BE49-F238E27FC236}">
                <a16:creationId xmlns:a16="http://schemas.microsoft.com/office/drawing/2014/main" id="{749248A8-8151-40CF-BF2D-E7483025470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40791"/>
            <a:ext cx="12192000" cy="7339582"/>
          </a:xfrm>
          <a:prstGeom prst="rect">
            <a:avLst/>
          </a:prstGeom>
          <a:noFill/>
          <a:extLst>
            <a:ext uri="{909E8E84-426E-40DD-AFC4-6F175D3DCCD1}">
              <a14:hiddenFill xmlns:a14="http://schemas.microsoft.com/office/drawing/2010/main">
                <a:solidFill>
                  <a:srgbClr val="FFFFFF"/>
                </a:solidFill>
              </a14:hiddenFill>
            </a:ext>
          </a:extLst>
        </p:spPr>
      </p:pic>
      <p:sp>
        <p:nvSpPr>
          <p:cNvPr id="6" name="Nube 5">
            <a:extLst>
              <a:ext uri="{FF2B5EF4-FFF2-40B4-BE49-F238E27FC236}">
                <a16:creationId xmlns:a16="http://schemas.microsoft.com/office/drawing/2014/main" id="{94CBD7CA-9ED3-46C2-995B-E75DA4273E8C}"/>
              </a:ext>
            </a:extLst>
          </p:cNvPr>
          <p:cNvSpPr/>
          <p:nvPr/>
        </p:nvSpPr>
        <p:spPr>
          <a:xfrm>
            <a:off x="91440" y="101600"/>
            <a:ext cx="4450080" cy="29057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latin typeface="Segoe Print" panose="02000600000000000000" pitchFamily="2" charset="0"/>
              </a:rPr>
              <a:t>¿HABRÁ MÁS CONSUMO EN LOS PAÍSES CON DESPENALIZACIÓN?</a:t>
            </a:r>
          </a:p>
        </p:txBody>
      </p:sp>
    </p:spTree>
    <p:extLst>
      <p:ext uri="{BB962C8B-B14F-4D97-AF65-F5344CB8AC3E}">
        <p14:creationId xmlns:p14="http://schemas.microsoft.com/office/powerpoint/2010/main" val="31212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4C69223-7DEA-4E67-A534-BD7730FF8E0C}"/>
              </a:ext>
            </a:extLst>
          </p:cNvPr>
          <p:cNvPicPr>
            <a:picLocks noChangeAspect="1"/>
          </p:cNvPicPr>
          <p:nvPr/>
        </p:nvPicPr>
        <p:blipFill>
          <a:blip r:embed="rId2"/>
          <a:stretch>
            <a:fillRect/>
          </a:stretch>
        </p:blipFill>
        <p:spPr>
          <a:xfrm>
            <a:off x="2537254" y="0"/>
            <a:ext cx="7117492" cy="6858000"/>
          </a:xfrm>
          <a:prstGeom prst="rect">
            <a:avLst/>
          </a:prstGeom>
        </p:spPr>
      </p:pic>
    </p:spTree>
    <p:extLst>
      <p:ext uri="{BB962C8B-B14F-4D97-AF65-F5344CB8AC3E}">
        <p14:creationId xmlns:p14="http://schemas.microsoft.com/office/powerpoint/2010/main" val="1369946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3979A9C9-3762-4942-9CAD-0EE8B5977605}"/>
              </a:ext>
            </a:extLst>
          </p:cNvPr>
          <p:cNvPicPr>
            <a:picLocks noChangeAspect="1"/>
          </p:cNvPicPr>
          <p:nvPr/>
        </p:nvPicPr>
        <p:blipFill>
          <a:blip r:embed="rId2"/>
          <a:stretch>
            <a:fillRect/>
          </a:stretch>
        </p:blipFill>
        <p:spPr>
          <a:xfrm>
            <a:off x="2514085" y="0"/>
            <a:ext cx="7163830" cy="6858000"/>
          </a:xfrm>
          <a:prstGeom prst="rect">
            <a:avLst/>
          </a:prstGeom>
        </p:spPr>
      </p:pic>
      <p:pic>
        <p:nvPicPr>
          <p:cNvPr id="21508" name="Picture 4" descr="Alice In Wonderland Caterpillar">
            <a:extLst>
              <a:ext uri="{FF2B5EF4-FFF2-40B4-BE49-F238E27FC236}">
                <a16:creationId xmlns:a16="http://schemas.microsoft.com/office/drawing/2014/main" id="{51B8CB9D-B8DD-49AB-AEE3-DD5127F3D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6994" y="3931920"/>
            <a:ext cx="2335006" cy="281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43044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This is me challenge | Disney Amino">
            <a:extLst>
              <a:ext uri="{FF2B5EF4-FFF2-40B4-BE49-F238E27FC236}">
                <a16:creationId xmlns:a16="http://schemas.microsoft.com/office/drawing/2014/main" id="{749248A8-8151-40CF-BF2D-E7483025470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40791"/>
            <a:ext cx="12192000" cy="7339582"/>
          </a:xfrm>
          <a:prstGeom prst="rect">
            <a:avLst/>
          </a:prstGeom>
          <a:noFill/>
          <a:extLst>
            <a:ext uri="{909E8E84-426E-40DD-AFC4-6F175D3DCCD1}">
              <a14:hiddenFill xmlns:a14="http://schemas.microsoft.com/office/drawing/2010/main">
                <a:solidFill>
                  <a:srgbClr val="FFFFFF"/>
                </a:solidFill>
              </a14:hiddenFill>
            </a:ext>
          </a:extLst>
        </p:spPr>
      </p:pic>
      <p:sp>
        <p:nvSpPr>
          <p:cNvPr id="6" name="Nube 5">
            <a:extLst>
              <a:ext uri="{FF2B5EF4-FFF2-40B4-BE49-F238E27FC236}">
                <a16:creationId xmlns:a16="http://schemas.microsoft.com/office/drawing/2014/main" id="{94CBD7CA-9ED3-46C2-995B-E75DA4273E8C}"/>
              </a:ext>
            </a:extLst>
          </p:cNvPr>
          <p:cNvSpPr/>
          <p:nvPr/>
        </p:nvSpPr>
        <p:spPr>
          <a:xfrm>
            <a:off x="782320" y="274320"/>
            <a:ext cx="3759200" cy="273304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latin typeface="Segoe Print" panose="02000600000000000000" pitchFamily="2" charset="0"/>
              </a:rPr>
              <a:t>¿SE CONSUMIRÁ MÁS EN LOS PAÍSES MÁS DESIGUALES?</a:t>
            </a:r>
          </a:p>
        </p:txBody>
      </p:sp>
    </p:spTree>
    <p:extLst>
      <p:ext uri="{BB962C8B-B14F-4D97-AF65-F5344CB8AC3E}">
        <p14:creationId xmlns:p14="http://schemas.microsoft.com/office/powerpoint/2010/main" val="322663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6428BF47-325F-48D0-886C-CBB0582A8379}"/>
              </a:ext>
            </a:extLst>
          </p:cNvPr>
          <p:cNvGraphicFramePr>
            <a:graphicFrameLocks noGrp="1"/>
          </p:cNvGraphicFramePr>
          <p:nvPr>
            <p:extLst>
              <p:ext uri="{D42A27DB-BD31-4B8C-83A1-F6EECF244321}">
                <p14:modId xmlns:p14="http://schemas.microsoft.com/office/powerpoint/2010/main" val="3382182455"/>
              </p:ext>
            </p:extLst>
          </p:nvPr>
        </p:nvGraphicFramePr>
        <p:xfrm>
          <a:off x="711200" y="0"/>
          <a:ext cx="4663440" cy="6858000"/>
        </p:xfrm>
        <a:graphic>
          <a:graphicData uri="http://schemas.openxmlformats.org/drawingml/2006/table">
            <a:tbl>
              <a:tblPr>
                <a:tableStyleId>{5940675A-B579-460E-94D1-54222C63F5DA}</a:tableStyleId>
              </a:tblPr>
              <a:tblGrid>
                <a:gridCol w="2271444">
                  <a:extLst>
                    <a:ext uri="{9D8B030D-6E8A-4147-A177-3AD203B41FA5}">
                      <a16:colId xmlns:a16="http://schemas.microsoft.com/office/drawing/2014/main" val="2542803626"/>
                    </a:ext>
                  </a:extLst>
                </a:gridCol>
                <a:gridCol w="2391996">
                  <a:extLst>
                    <a:ext uri="{9D8B030D-6E8A-4147-A177-3AD203B41FA5}">
                      <a16:colId xmlns:a16="http://schemas.microsoft.com/office/drawing/2014/main" val="3470746886"/>
                    </a:ext>
                  </a:extLst>
                </a:gridCol>
              </a:tblGrid>
              <a:tr h="457200">
                <a:tc>
                  <a:txBody>
                    <a:bodyPr/>
                    <a:lstStyle/>
                    <a:p>
                      <a:pPr algn="r" fontAlgn="ctr"/>
                      <a:r>
                        <a:rPr lang="es-ES" sz="2000" b="1" dirty="0">
                          <a:effectLst/>
                          <a:latin typeface="Book Antiqua" panose="02040602050305030304" pitchFamily="18" charset="0"/>
                        </a:rPr>
                        <a:t>Países</a:t>
                      </a:r>
                    </a:p>
                  </a:txBody>
                  <a:tcPr marL="45720" marR="45720" anchor="b">
                    <a:solidFill>
                      <a:schemeClr val="accent1">
                        <a:lumMod val="60000"/>
                        <a:lumOff val="40000"/>
                      </a:schemeClr>
                    </a:solidFill>
                  </a:tcPr>
                </a:tc>
                <a:tc>
                  <a:txBody>
                    <a:bodyPr/>
                    <a:lstStyle/>
                    <a:p>
                      <a:pPr algn="r"/>
                      <a:r>
                        <a:rPr lang="es-ES" sz="2000" b="1" dirty="0">
                          <a:latin typeface="Book Antiqua" panose="02040602050305030304" pitchFamily="18" charset="0"/>
                        </a:rPr>
                        <a:t>Índice GINI </a:t>
                      </a:r>
                    </a:p>
                  </a:txBody>
                  <a:tcPr marL="45720" marR="45720" anchor="b">
                    <a:solidFill>
                      <a:schemeClr val="accent1">
                        <a:lumMod val="60000"/>
                        <a:lumOff val="40000"/>
                      </a:schemeClr>
                    </a:solidFill>
                  </a:tcPr>
                </a:tc>
                <a:extLst>
                  <a:ext uri="{0D108BD9-81ED-4DB2-BD59-A6C34878D82A}">
                    <a16:rowId xmlns:a16="http://schemas.microsoft.com/office/drawing/2014/main" val="2333859200"/>
                  </a:ext>
                </a:extLst>
              </a:tr>
              <a:tr h="457200">
                <a:tc>
                  <a:txBody>
                    <a:bodyPr/>
                    <a:lstStyle/>
                    <a:p>
                      <a:pPr algn="r" fontAlgn="ctr"/>
                      <a:r>
                        <a:rPr lang="es-ES" sz="2000" b="0" dirty="0" err="1">
                          <a:effectLst/>
                          <a:latin typeface="Book Antiqua" panose="02040602050305030304" pitchFamily="18" charset="0"/>
                        </a:rPr>
                        <a:t>Slovakia</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21.6</a:t>
                      </a:r>
                    </a:p>
                  </a:txBody>
                  <a:tcPr marL="45720" marR="45720" anchor="ctr">
                    <a:solidFill>
                      <a:schemeClr val="accent4">
                        <a:lumMod val="40000"/>
                        <a:lumOff val="60000"/>
                      </a:schemeClr>
                    </a:solidFill>
                  </a:tcPr>
                </a:tc>
                <a:extLst>
                  <a:ext uri="{0D108BD9-81ED-4DB2-BD59-A6C34878D82A}">
                    <a16:rowId xmlns:a16="http://schemas.microsoft.com/office/drawing/2014/main" val="963063506"/>
                  </a:ext>
                </a:extLst>
              </a:tr>
              <a:tr h="457200">
                <a:tc>
                  <a:txBody>
                    <a:bodyPr/>
                    <a:lstStyle/>
                    <a:p>
                      <a:pPr algn="r" fontAlgn="ctr"/>
                      <a:r>
                        <a:rPr lang="es-ES" sz="2000" b="0" dirty="0" err="1">
                          <a:effectLst/>
                          <a:latin typeface="Book Antiqua" panose="02040602050305030304" pitchFamily="18" charset="0"/>
                        </a:rPr>
                        <a:t>Slovenia</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23.4</a:t>
                      </a:r>
                    </a:p>
                  </a:txBody>
                  <a:tcPr marL="45720" marR="45720" anchor="ctr">
                    <a:solidFill>
                      <a:schemeClr val="accent4">
                        <a:lumMod val="40000"/>
                        <a:lumOff val="60000"/>
                      </a:schemeClr>
                    </a:solidFill>
                  </a:tcPr>
                </a:tc>
                <a:extLst>
                  <a:ext uri="{0D108BD9-81ED-4DB2-BD59-A6C34878D82A}">
                    <a16:rowId xmlns:a16="http://schemas.microsoft.com/office/drawing/2014/main" val="4221516219"/>
                  </a:ext>
                </a:extLst>
              </a:tr>
              <a:tr h="457200">
                <a:tc>
                  <a:txBody>
                    <a:bodyPr/>
                    <a:lstStyle/>
                    <a:p>
                      <a:pPr algn="r" fontAlgn="ctr"/>
                      <a:r>
                        <a:rPr lang="es-ES" sz="2000" b="0" dirty="0" err="1">
                          <a:effectLst/>
                          <a:latin typeface="Book Antiqua" panose="02040602050305030304" pitchFamily="18" charset="0"/>
                        </a:rPr>
                        <a:t>Belgium</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24.2</a:t>
                      </a:r>
                    </a:p>
                  </a:txBody>
                  <a:tcPr marL="45720" marR="45720" anchor="ctr">
                    <a:solidFill>
                      <a:schemeClr val="accent4">
                        <a:lumMod val="40000"/>
                        <a:lumOff val="60000"/>
                      </a:schemeClr>
                    </a:solidFill>
                  </a:tcPr>
                </a:tc>
                <a:extLst>
                  <a:ext uri="{0D108BD9-81ED-4DB2-BD59-A6C34878D82A}">
                    <a16:rowId xmlns:a16="http://schemas.microsoft.com/office/drawing/2014/main" val="1718929220"/>
                  </a:ext>
                </a:extLst>
              </a:tr>
              <a:tr h="457200">
                <a:tc>
                  <a:txBody>
                    <a:bodyPr/>
                    <a:lstStyle/>
                    <a:p>
                      <a:pPr algn="r" fontAlgn="ctr"/>
                      <a:r>
                        <a:rPr lang="es-ES" sz="2000" b="0" dirty="0" err="1">
                          <a:effectLst/>
                          <a:latin typeface="Book Antiqua" panose="02040602050305030304" pitchFamily="18" charset="0"/>
                        </a:rPr>
                        <a:t>Czech</a:t>
                      </a:r>
                      <a:r>
                        <a:rPr lang="es-ES" sz="2000" b="0" dirty="0">
                          <a:effectLst/>
                          <a:latin typeface="Book Antiqua" panose="02040602050305030304" pitchFamily="18" charset="0"/>
                        </a:rPr>
                        <a:t> </a:t>
                      </a:r>
                      <a:r>
                        <a:rPr lang="es-ES" sz="2000" b="0" dirty="0" err="1">
                          <a:effectLst/>
                          <a:latin typeface="Book Antiqua" panose="02040602050305030304" pitchFamily="18" charset="0"/>
                        </a:rPr>
                        <a:t>Republic</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24.4</a:t>
                      </a:r>
                    </a:p>
                  </a:txBody>
                  <a:tcPr marL="45720" marR="45720" anchor="ctr">
                    <a:solidFill>
                      <a:schemeClr val="accent4">
                        <a:lumMod val="40000"/>
                        <a:lumOff val="60000"/>
                      </a:schemeClr>
                    </a:solidFill>
                  </a:tcPr>
                </a:tc>
                <a:extLst>
                  <a:ext uri="{0D108BD9-81ED-4DB2-BD59-A6C34878D82A}">
                    <a16:rowId xmlns:a16="http://schemas.microsoft.com/office/drawing/2014/main" val="1222262381"/>
                  </a:ext>
                </a:extLst>
              </a:tr>
              <a:tr h="457200">
                <a:tc>
                  <a:txBody>
                    <a:bodyPr/>
                    <a:lstStyle/>
                    <a:p>
                      <a:pPr algn="r" fontAlgn="ctr"/>
                      <a:r>
                        <a:rPr lang="es-ES" sz="2000" b="0" dirty="0" err="1">
                          <a:effectLst/>
                          <a:latin typeface="Book Antiqua" panose="02040602050305030304" pitchFamily="18" charset="0"/>
                        </a:rPr>
                        <a:t>Norway</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24.7</a:t>
                      </a:r>
                    </a:p>
                  </a:txBody>
                  <a:tcPr marL="45720" marR="45720" anchor="ctr">
                    <a:solidFill>
                      <a:schemeClr val="accent4">
                        <a:lumMod val="40000"/>
                        <a:lumOff val="60000"/>
                      </a:schemeClr>
                    </a:solidFill>
                  </a:tcPr>
                </a:tc>
                <a:extLst>
                  <a:ext uri="{0D108BD9-81ED-4DB2-BD59-A6C34878D82A}">
                    <a16:rowId xmlns:a16="http://schemas.microsoft.com/office/drawing/2014/main" val="2496050532"/>
                  </a:ext>
                </a:extLst>
              </a:tr>
              <a:tr h="457200">
                <a:tc>
                  <a:txBody>
                    <a:bodyPr/>
                    <a:lstStyle/>
                    <a:p>
                      <a:pPr algn="r" fontAlgn="ctr"/>
                      <a:r>
                        <a:rPr lang="es-ES" sz="2000" b="0" dirty="0" err="1">
                          <a:effectLst/>
                          <a:latin typeface="Book Antiqua" panose="02040602050305030304" pitchFamily="18" charset="0"/>
                        </a:rPr>
                        <a:t>Netherlands</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26.5</a:t>
                      </a:r>
                    </a:p>
                  </a:txBody>
                  <a:tcPr marL="45720" marR="45720" anchor="ctr">
                    <a:solidFill>
                      <a:schemeClr val="accent4">
                        <a:lumMod val="40000"/>
                        <a:lumOff val="60000"/>
                      </a:schemeClr>
                    </a:solidFill>
                  </a:tcPr>
                </a:tc>
                <a:extLst>
                  <a:ext uri="{0D108BD9-81ED-4DB2-BD59-A6C34878D82A}">
                    <a16:rowId xmlns:a16="http://schemas.microsoft.com/office/drawing/2014/main" val="617271073"/>
                  </a:ext>
                </a:extLst>
              </a:tr>
              <a:tr h="457200">
                <a:tc>
                  <a:txBody>
                    <a:bodyPr/>
                    <a:lstStyle/>
                    <a:p>
                      <a:pPr algn="r" fontAlgn="ctr"/>
                      <a:r>
                        <a:rPr lang="es-ES" sz="2000" b="0" dirty="0" err="1">
                          <a:effectLst/>
                          <a:latin typeface="Book Antiqua" panose="02040602050305030304" pitchFamily="18" charset="0"/>
                        </a:rPr>
                        <a:t>Finland</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26.6</a:t>
                      </a:r>
                    </a:p>
                  </a:txBody>
                  <a:tcPr marL="45720" marR="45720" anchor="ctr">
                    <a:solidFill>
                      <a:schemeClr val="accent4">
                        <a:lumMod val="40000"/>
                        <a:lumOff val="60000"/>
                      </a:schemeClr>
                    </a:solidFill>
                  </a:tcPr>
                </a:tc>
                <a:extLst>
                  <a:ext uri="{0D108BD9-81ED-4DB2-BD59-A6C34878D82A}">
                    <a16:rowId xmlns:a16="http://schemas.microsoft.com/office/drawing/2014/main" val="1622488614"/>
                  </a:ext>
                </a:extLst>
              </a:tr>
              <a:tr h="457200">
                <a:tc>
                  <a:txBody>
                    <a:bodyPr/>
                    <a:lstStyle/>
                    <a:p>
                      <a:pPr algn="r" fontAlgn="ctr"/>
                      <a:r>
                        <a:rPr lang="es-ES" sz="2000" b="0" dirty="0" err="1">
                          <a:effectLst/>
                          <a:latin typeface="Book Antiqua" panose="02040602050305030304" pitchFamily="18" charset="0"/>
                        </a:rPr>
                        <a:t>Poland</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27.0</a:t>
                      </a:r>
                    </a:p>
                  </a:txBody>
                  <a:tcPr marL="45720" marR="45720" anchor="ctr">
                    <a:solidFill>
                      <a:schemeClr val="accent4">
                        <a:lumMod val="40000"/>
                        <a:lumOff val="60000"/>
                      </a:schemeClr>
                    </a:solidFill>
                  </a:tcPr>
                </a:tc>
                <a:extLst>
                  <a:ext uri="{0D108BD9-81ED-4DB2-BD59-A6C34878D82A}">
                    <a16:rowId xmlns:a16="http://schemas.microsoft.com/office/drawing/2014/main" val="4113757111"/>
                  </a:ext>
                </a:extLst>
              </a:tr>
              <a:tr h="457200">
                <a:tc>
                  <a:txBody>
                    <a:bodyPr/>
                    <a:lstStyle/>
                    <a:p>
                      <a:pPr algn="r" fontAlgn="ctr"/>
                      <a:r>
                        <a:rPr lang="es-ES" sz="2000" b="0" dirty="0" err="1">
                          <a:effectLst/>
                          <a:latin typeface="Book Antiqua" panose="02040602050305030304" pitchFamily="18" charset="0"/>
                        </a:rPr>
                        <a:t>Ireland</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27.4</a:t>
                      </a:r>
                    </a:p>
                  </a:txBody>
                  <a:tcPr marL="45720" marR="45720" anchor="ctr">
                    <a:solidFill>
                      <a:schemeClr val="accent4">
                        <a:lumMod val="40000"/>
                        <a:lumOff val="60000"/>
                      </a:schemeClr>
                    </a:solidFill>
                  </a:tcPr>
                </a:tc>
                <a:extLst>
                  <a:ext uri="{0D108BD9-81ED-4DB2-BD59-A6C34878D82A}">
                    <a16:rowId xmlns:a16="http://schemas.microsoft.com/office/drawing/2014/main" val="1248304903"/>
                  </a:ext>
                </a:extLst>
              </a:tr>
              <a:tr h="457200">
                <a:tc>
                  <a:txBody>
                    <a:bodyPr/>
                    <a:lstStyle/>
                    <a:p>
                      <a:pPr algn="r" fontAlgn="ctr"/>
                      <a:r>
                        <a:rPr lang="es-ES" sz="2000" b="0" dirty="0">
                          <a:effectLst/>
                          <a:latin typeface="Book Antiqua" panose="02040602050305030304" pitchFamily="18" charset="0"/>
                        </a:rPr>
                        <a:t>Austria</a:t>
                      </a: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28.1</a:t>
                      </a:r>
                    </a:p>
                  </a:txBody>
                  <a:tcPr marL="45720" marR="45720" anchor="ctr">
                    <a:solidFill>
                      <a:schemeClr val="accent4">
                        <a:lumMod val="40000"/>
                        <a:lumOff val="60000"/>
                      </a:schemeClr>
                    </a:solidFill>
                  </a:tcPr>
                </a:tc>
                <a:extLst>
                  <a:ext uri="{0D108BD9-81ED-4DB2-BD59-A6C34878D82A}">
                    <a16:rowId xmlns:a16="http://schemas.microsoft.com/office/drawing/2014/main" val="3036010902"/>
                  </a:ext>
                </a:extLst>
              </a:tr>
              <a:tr h="457200">
                <a:tc>
                  <a:txBody>
                    <a:bodyPr/>
                    <a:lstStyle/>
                    <a:p>
                      <a:pPr algn="r" fontAlgn="ctr"/>
                      <a:r>
                        <a:rPr lang="es-ES" sz="2000" b="0" dirty="0" err="1">
                          <a:effectLst/>
                          <a:latin typeface="Book Antiqua" panose="02040602050305030304" pitchFamily="18" charset="0"/>
                        </a:rPr>
                        <a:t>Hungary</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29.0</a:t>
                      </a:r>
                    </a:p>
                  </a:txBody>
                  <a:tcPr marL="45720" marR="45720" anchor="ctr">
                    <a:solidFill>
                      <a:schemeClr val="accent4">
                        <a:lumMod val="40000"/>
                        <a:lumOff val="60000"/>
                      </a:schemeClr>
                    </a:solidFill>
                  </a:tcPr>
                </a:tc>
                <a:extLst>
                  <a:ext uri="{0D108BD9-81ED-4DB2-BD59-A6C34878D82A}">
                    <a16:rowId xmlns:a16="http://schemas.microsoft.com/office/drawing/2014/main" val="199403486"/>
                  </a:ext>
                </a:extLst>
              </a:tr>
              <a:tr h="457200">
                <a:tc>
                  <a:txBody>
                    <a:bodyPr/>
                    <a:lstStyle/>
                    <a:p>
                      <a:pPr algn="r" fontAlgn="ctr"/>
                      <a:r>
                        <a:rPr lang="es-ES" sz="2000" b="0" dirty="0" err="1">
                          <a:effectLst/>
                          <a:latin typeface="Book Antiqua" panose="02040602050305030304" pitchFamily="18" charset="0"/>
                        </a:rPr>
                        <a:t>Germany</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29.4</a:t>
                      </a:r>
                    </a:p>
                  </a:txBody>
                  <a:tcPr marL="45720" marR="45720" anchor="ctr">
                    <a:solidFill>
                      <a:schemeClr val="accent4">
                        <a:lumMod val="40000"/>
                        <a:lumOff val="60000"/>
                      </a:schemeClr>
                    </a:solidFill>
                  </a:tcPr>
                </a:tc>
                <a:extLst>
                  <a:ext uri="{0D108BD9-81ED-4DB2-BD59-A6C34878D82A}">
                    <a16:rowId xmlns:a16="http://schemas.microsoft.com/office/drawing/2014/main" val="2701811095"/>
                  </a:ext>
                </a:extLst>
              </a:tr>
              <a:tr h="457200">
                <a:tc>
                  <a:txBody>
                    <a:bodyPr/>
                    <a:lstStyle/>
                    <a:p>
                      <a:pPr algn="r" fontAlgn="ctr"/>
                      <a:r>
                        <a:rPr lang="es-ES" sz="2000" b="0" dirty="0" err="1">
                          <a:effectLst/>
                          <a:latin typeface="Book Antiqua" panose="02040602050305030304" pitchFamily="18" charset="0"/>
                        </a:rPr>
                        <a:t>Sweden</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29.5</a:t>
                      </a:r>
                    </a:p>
                  </a:txBody>
                  <a:tcPr marL="45720" marR="45720" anchor="ctr">
                    <a:solidFill>
                      <a:schemeClr val="accent4">
                        <a:lumMod val="40000"/>
                        <a:lumOff val="60000"/>
                      </a:schemeClr>
                    </a:solidFill>
                  </a:tcPr>
                </a:tc>
                <a:extLst>
                  <a:ext uri="{0D108BD9-81ED-4DB2-BD59-A6C34878D82A}">
                    <a16:rowId xmlns:a16="http://schemas.microsoft.com/office/drawing/2014/main" val="1688509275"/>
                  </a:ext>
                </a:extLst>
              </a:tr>
              <a:tr h="457200">
                <a:tc>
                  <a:txBody>
                    <a:bodyPr/>
                    <a:lstStyle/>
                    <a:p>
                      <a:pPr algn="r" fontAlgn="ctr"/>
                      <a:r>
                        <a:rPr lang="es-ES" sz="2000" b="0" dirty="0" err="1">
                          <a:effectLst/>
                          <a:latin typeface="Book Antiqua" panose="02040602050305030304" pitchFamily="18" charset="0"/>
                        </a:rPr>
                        <a:t>Cyprus</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29.6</a:t>
                      </a:r>
                    </a:p>
                  </a:txBody>
                  <a:tcPr marL="45720" marR="45720" anchor="ctr">
                    <a:solidFill>
                      <a:schemeClr val="accent4">
                        <a:lumMod val="40000"/>
                        <a:lumOff val="60000"/>
                      </a:schemeClr>
                    </a:solidFill>
                  </a:tcPr>
                </a:tc>
                <a:extLst>
                  <a:ext uri="{0D108BD9-81ED-4DB2-BD59-A6C34878D82A}">
                    <a16:rowId xmlns:a16="http://schemas.microsoft.com/office/drawing/2014/main" val="3668357268"/>
                  </a:ext>
                </a:extLst>
              </a:tr>
            </a:tbl>
          </a:graphicData>
        </a:graphic>
      </p:graphicFrame>
      <p:graphicFrame>
        <p:nvGraphicFramePr>
          <p:cNvPr id="5" name="Tabla 4">
            <a:extLst>
              <a:ext uri="{FF2B5EF4-FFF2-40B4-BE49-F238E27FC236}">
                <a16:creationId xmlns:a16="http://schemas.microsoft.com/office/drawing/2014/main" id="{FD1F510C-B76E-486F-80DF-3B64DFA98E77}"/>
              </a:ext>
            </a:extLst>
          </p:cNvPr>
          <p:cNvGraphicFramePr>
            <a:graphicFrameLocks noGrp="1"/>
          </p:cNvGraphicFramePr>
          <p:nvPr>
            <p:extLst>
              <p:ext uri="{D42A27DB-BD31-4B8C-83A1-F6EECF244321}">
                <p14:modId xmlns:p14="http://schemas.microsoft.com/office/powerpoint/2010/main" val="139001633"/>
              </p:ext>
            </p:extLst>
          </p:nvPr>
        </p:nvGraphicFramePr>
        <p:xfrm>
          <a:off x="6817362" y="0"/>
          <a:ext cx="4313136" cy="6858000"/>
        </p:xfrm>
        <a:graphic>
          <a:graphicData uri="http://schemas.openxmlformats.org/drawingml/2006/table">
            <a:tbl>
              <a:tblPr>
                <a:tableStyleId>{5940675A-B579-460E-94D1-54222C63F5DA}</a:tableStyleId>
              </a:tblPr>
              <a:tblGrid>
                <a:gridCol w="1963462">
                  <a:extLst>
                    <a:ext uri="{9D8B030D-6E8A-4147-A177-3AD203B41FA5}">
                      <a16:colId xmlns:a16="http://schemas.microsoft.com/office/drawing/2014/main" val="2542803626"/>
                    </a:ext>
                  </a:extLst>
                </a:gridCol>
                <a:gridCol w="2349674">
                  <a:extLst>
                    <a:ext uri="{9D8B030D-6E8A-4147-A177-3AD203B41FA5}">
                      <a16:colId xmlns:a16="http://schemas.microsoft.com/office/drawing/2014/main" val="3470746886"/>
                    </a:ext>
                  </a:extLst>
                </a:gridCol>
              </a:tblGrid>
              <a:tr h="457200">
                <a:tc>
                  <a:txBody>
                    <a:bodyPr/>
                    <a:lstStyle/>
                    <a:p>
                      <a:pPr algn="r" fontAlgn="ctr"/>
                      <a:r>
                        <a:rPr lang="es-ES" sz="2000" b="1" dirty="0">
                          <a:effectLst/>
                          <a:latin typeface="Book Antiqua" panose="02040602050305030304" pitchFamily="18" charset="0"/>
                        </a:rPr>
                        <a:t>Países</a:t>
                      </a:r>
                    </a:p>
                  </a:txBody>
                  <a:tcPr marL="45720" marR="45720" anchor="b">
                    <a:solidFill>
                      <a:schemeClr val="accent1">
                        <a:lumMod val="60000"/>
                        <a:lumOff val="40000"/>
                      </a:schemeClr>
                    </a:solidFill>
                  </a:tcPr>
                </a:tc>
                <a:tc>
                  <a:txBody>
                    <a:bodyPr/>
                    <a:lstStyle/>
                    <a:p>
                      <a:pPr algn="r"/>
                      <a:r>
                        <a:rPr lang="es-ES" sz="2000" b="1" dirty="0">
                          <a:latin typeface="Book Antiqua" panose="02040602050305030304" pitchFamily="18" charset="0"/>
                        </a:rPr>
                        <a:t>Índice GINI </a:t>
                      </a:r>
                    </a:p>
                  </a:txBody>
                  <a:tcPr marL="45720" marR="45720" anchor="b">
                    <a:solidFill>
                      <a:schemeClr val="accent1">
                        <a:lumMod val="60000"/>
                        <a:lumOff val="40000"/>
                      </a:schemeClr>
                    </a:solidFill>
                  </a:tcPr>
                </a:tc>
                <a:extLst>
                  <a:ext uri="{0D108BD9-81ED-4DB2-BD59-A6C34878D82A}">
                    <a16:rowId xmlns:a16="http://schemas.microsoft.com/office/drawing/2014/main" val="2333859200"/>
                  </a:ext>
                </a:extLst>
              </a:tr>
              <a:tr h="457200">
                <a:tc>
                  <a:txBody>
                    <a:bodyPr/>
                    <a:lstStyle/>
                    <a:p>
                      <a:pPr algn="r" fontAlgn="ctr"/>
                      <a:r>
                        <a:rPr lang="es-ES" sz="2000" b="0" dirty="0" err="1">
                          <a:effectLst/>
                          <a:latin typeface="Book Antiqua" panose="02040602050305030304" pitchFamily="18" charset="0"/>
                        </a:rPr>
                        <a:t>Croatia</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29.7</a:t>
                      </a:r>
                    </a:p>
                  </a:txBody>
                  <a:tcPr marL="45720" marR="45720" anchor="ctr">
                    <a:solidFill>
                      <a:schemeClr val="accent4">
                        <a:lumMod val="40000"/>
                        <a:lumOff val="60000"/>
                      </a:schemeClr>
                    </a:solidFill>
                  </a:tcPr>
                </a:tc>
                <a:extLst>
                  <a:ext uri="{0D108BD9-81ED-4DB2-BD59-A6C34878D82A}">
                    <a16:rowId xmlns:a16="http://schemas.microsoft.com/office/drawing/2014/main" val="3657953401"/>
                  </a:ext>
                </a:extLst>
              </a:tr>
              <a:tr h="457200">
                <a:tc>
                  <a:txBody>
                    <a:bodyPr/>
                    <a:lstStyle/>
                    <a:p>
                      <a:pPr algn="r" fontAlgn="ctr"/>
                      <a:r>
                        <a:rPr lang="es-ES" sz="2000" b="0" dirty="0">
                          <a:effectLst/>
                          <a:latin typeface="Book Antiqua" panose="02040602050305030304" pitchFamily="18" charset="0"/>
                        </a:rPr>
                        <a:t>France</a:t>
                      </a: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29.7</a:t>
                      </a:r>
                    </a:p>
                  </a:txBody>
                  <a:tcPr marL="45720" marR="45720" anchor="ctr">
                    <a:solidFill>
                      <a:schemeClr val="accent4">
                        <a:lumMod val="40000"/>
                        <a:lumOff val="60000"/>
                      </a:schemeClr>
                    </a:solidFill>
                  </a:tcPr>
                </a:tc>
                <a:extLst>
                  <a:ext uri="{0D108BD9-81ED-4DB2-BD59-A6C34878D82A}">
                    <a16:rowId xmlns:a16="http://schemas.microsoft.com/office/drawing/2014/main" val="3729471258"/>
                  </a:ext>
                </a:extLst>
              </a:tr>
              <a:tr h="457200">
                <a:tc>
                  <a:txBody>
                    <a:bodyPr/>
                    <a:lstStyle/>
                    <a:p>
                      <a:pPr algn="r" fontAlgn="ctr"/>
                      <a:r>
                        <a:rPr lang="es-ES" sz="2000" b="0" dirty="0" err="1">
                          <a:effectLst/>
                          <a:latin typeface="Book Antiqua" panose="02040602050305030304" pitchFamily="18" charset="0"/>
                        </a:rPr>
                        <a:t>Luxembourg</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30.6</a:t>
                      </a:r>
                    </a:p>
                  </a:txBody>
                  <a:tcPr marL="45720" marR="45720" anchor="ctr">
                    <a:solidFill>
                      <a:schemeClr val="accent4">
                        <a:lumMod val="40000"/>
                        <a:lumOff val="60000"/>
                      </a:schemeClr>
                    </a:solidFill>
                  </a:tcPr>
                </a:tc>
                <a:extLst>
                  <a:ext uri="{0D108BD9-81ED-4DB2-BD59-A6C34878D82A}">
                    <a16:rowId xmlns:a16="http://schemas.microsoft.com/office/drawing/2014/main" val="890148585"/>
                  </a:ext>
                </a:extLst>
              </a:tr>
              <a:tr h="457200">
                <a:tc>
                  <a:txBody>
                    <a:bodyPr/>
                    <a:lstStyle/>
                    <a:p>
                      <a:pPr algn="r" fontAlgn="ctr"/>
                      <a:r>
                        <a:rPr lang="es-ES" sz="2000" b="0" dirty="0">
                          <a:effectLst/>
                          <a:latin typeface="Book Antiqua" panose="02040602050305030304" pitchFamily="18" charset="0"/>
                        </a:rPr>
                        <a:t>Romania</a:t>
                      </a: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31.0</a:t>
                      </a:r>
                    </a:p>
                  </a:txBody>
                  <a:tcPr marL="45720" marR="45720" anchor="ctr">
                    <a:solidFill>
                      <a:schemeClr val="accent4">
                        <a:lumMod val="40000"/>
                        <a:lumOff val="60000"/>
                      </a:schemeClr>
                    </a:solidFill>
                  </a:tcPr>
                </a:tc>
                <a:extLst>
                  <a:ext uri="{0D108BD9-81ED-4DB2-BD59-A6C34878D82A}">
                    <a16:rowId xmlns:a16="http://schemas.microsoft.com/office/drawing/2014/main" val="991946853"/>
                  </a:ext>
                </a:extLst>
              </a:tr>
              <a:tr h="457200">
                <a:tc>
                  <a:txBody>
                    <a:bodyPr/>
                    <a:lstStyle/>
                    <a:p>
                      <a:pPr algn="r" fontAlgn="ctr"/>
                      <a:r>
                        <a:rPr lang="es-ES" sz="2000" b="0" dirty="0" err="1">
                          <a:effectLst/>
                          <a:latin typeface="Book Antiqua" panose="02040602050305030304" pitchFamily="18" charset="0"/>
                        </a:rPr>
                        <a:t>Spain</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31.5</a:t>
                      </a:r>
                    </a:p>
                  </a:txBody>
                  <a:tcPr marL="45720" marR="45720" anchor="ctr">
                    <a:solidFill>
                      <a:schemeClr val="accent4">
                        <a:lumMod val="40000"/>
                        <a:lumOff val="60000"/>
                      </a:schemeClr>
                    </a:solidFill>
                  </a:tcPr>
                </a:tc>
                <a:extLst>
                  <a:ext uri="{0D108BD9-81ED-4DB2-BD59-A6C34878D82A}">
                    <a16:rowId xmlns:a16="http://schemas.microsoft.com/office/drawing/2014/main" val="3882309105"/>
                  </a:ext>
                </a:extLst>
              </a:tr>
              <a:tr h="457200">
                <a:tc>
                  <a:txBody>
                    <a:bodyPr/>
                    <a:lstStyle/>
                    <a:p>
                      <a:pPr algn="r" fontAlgn="ctr"/>
                      <a:r>
                        <a:rPr lang="es-ES" sz="2000" b="0">
                          <a:effectLst/>
                          <a:latin typeface="Book Antiqua" panose="02040602050305030304" pitchFamily="18" charset="0"/>
                        </a:rPr>
                        <a:t>Italy</a:t>
                      </a: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31.5</a:t>
                      </a:r>
                    </a:p>
                  </a:txBody>
                  <a:tcPr marL="45720" marR="45720" anchor="ctr">
                    <a:solidFill>
                      <a:schemeClr val="accent4">
                        <a:lumMod val="40000"/>
                        <a:lumOff val="60000"/>
                      </a:schemeClr>
                    </a:solidFill>
                  </a:tcPr>
                </a:tc>
                <a:extLst>
                  <a:ext uri="{0D108BD9-81ED-4DB2-BD59-A6C34878D82A}">
                    <a16:rowId xmlns:a16="http://schemas.microsoft.com/office/drawing/2014/main" val="2423735664"/>
                  </a:ext>
                </a:extLst>
              </a:tr>
              <a:tr h="457200">
                <a:tc>
                  <a:txBody>
                    <a:bodyPr/>
                    <a:lstStyle/>
                    <a:p>
                      <a:pPr algn="r" fontAlgn="ctr"/>
                      <a:r>
                        <a:rPr lang="es-ES" sz="2000" b="0" dirty="0">
                          <a:effectLst/>
                          <a:latin typeface="Book Antiqua" panose="02040602050305030304" pitchFamily="18" charset="0"/>
                        </a:rPr>
                        <a:t>Estonia</a:t>
                      </a: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31.8</a:t>
                      </a:r>
                    </a:p>
                  </a:txBody>
                  <a:tcPr marL="45720" marR="45720" anchor="ctr">
                    <a:solidFill>
                      <a:schemeClr val="accent4">
                        <a:lumMod val="40000"/>
                        <a:lumOff val="60000"/>
                      </a:schemeClr>
                    </a:solidFill>
                  </a:tcPr>
                </a:tc>
                <a:extLst>
                  <a:ext uri="{0D108BD9-81ED-4DB2-BD59-A6C34878D82A}">
                    <a16:rowId xmlns:a16="http://schemas.microsoft.com/office/drawing/2014/main" val="3686961795"/>
                  </a:ext>
                </a:extLst>
              </a:tr>
              <a:tr h="457200">
                <a:tc>
                  <a:txBody>
                    <a:bodyPr/>
                    <a:lstStyle/>
                    <a:p>
                      <a:pPr algn="r" fontAlgn="ctr"/>
                      <a:r>
                        <a:rPr lang="es-ES" sz="2000" b="0" dirty="0" err="1">
                          <a:effectLst/>
                          <a:latin typeface="Book Antiqua" panose="02040602050305030304" pitchFamily="18" charset="0"/>
                        </a:rPr>
                        <a:t>Greece</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31.8</a:t>
                      </a:r>
                    </a:p>
                  </a:txBody>
                  <a:tcPr marL="45720" marR="45720" anchor="ctr">
                    <a:solidFill>
                      <a:schemeClr val="accent4">
                        <a:lumMod val="40000"/>
                        <a:lumOff val="60000"/>
                      </a:schemeClr>
                    </a:solidFill>
                  </a:tcPr>
                </a:tc>
                <a:extLst>
                  <a:ext uri="{0D108BD9-81ED-4DB2-BD59-A6C34878D82A}">
                    <a16:rowId xmlns:a16="http://schemas.microsoft.com/office/drawing/2014/main" val="2768261690"/>
                  </a:ext>
                </a:extLst>
              </a:tr>
              <a:tr h="457200">
                <a:tc>
                  <a:txBody>
                    <a:bodyPr/>
                    <a:lstStyle/>
                    <a:p>
                      <a:pPr algn="r" fontAlgn="ctr"/>
                      <a:r>
                        <a:rPr lang="es-ES" sz="2000" b="0" dirty="0">
                          <a:effectLst/>
                          <a:latin typeface="Book Antiqua" panose="02040602050305030304" pitchFamily="18" charset="0"/>
                        </a:rPr>
                        <a:t>Malta</a:t>
                      </a: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33.0</a:t>
                      </a:r>
                    </a:p>
                  </a:txBody>
                  <a:tcPr marL="45720" marR="45720" anchor="ctr">
                    <a:solidFill>
                      <a:schemeClr val="accent4">
                        <a:lumMod val="40000"/>
                        <a:lumOff val="60000"/>
                      </a:schemeClr>
                    </a:solidFill>
                  </a:tcPr>
                </a:tc>
                <a:extLst>
                  <a:ext uri="{0D108BD9-81ED-4DB2-BD59-A6C34878D82A}">
                    <a16:rowId xmlns:a16="http://schemas.microsoft.com/office/drawing/2014/main" val="1017216548"/>
                  </a:ext>
                </a:extLst>
              </a:tr>
              <a:tr h="457200">
                <a:tc>
                  <a:txBody>
                    <a:bodyPr/>
                    <a:lstStyle/>
                    <a:p>
                      <a:pPr algn="r" fontAlgn="ctr"/>
                      <a:r>
                        <a:rPr lang="es-ES" sz="2000" b="0" dirty="0">
                          <a:effectLst/>
                          <a:latin typeface="Book Antiqua" panose="02040602050305030304" pitchFamily="18" charset="0"/>
                        </a:rPr>
                        <a:t>Portugal</a:t>
                      </a: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33.7</a:t>
                      </a:r>
                    </a:p>
                  </a:txBody>
                  <a:tcPr marL="45720" marR="45720" anchor="ctr">
                    <a:solidFill>
                      <a:schemeClr val="accent4">
                        <a:lumMod val="40000"/>
                        <a:lumOff val="60000"/>
                      </a:schemeClr>
                    </a:solidFill>
                  </a:tcPr>
                </a:tc>
                <a:extLst>
                  <a:ext uri="{0D108BD9-81ED-4DB2-BD59-A6C34878D82A}">
                    <a16:rowId xmlns:a16="http://schemas.microsoft.com/office/drawing/2014/main" val="3505985886"/>
                  </a:ext>
                </a:extLst>
              </a:tr>
              <a:tr h="457200">
                <a:tc>
                  <a:txBody>
                    <a:bodyPr/>
                    <a:lstStyle/>
                    <a:p>
                      <a:pPr algn="r" fontAlgn="ctr"/>
                      <a:r>
                        <a:rPr lang="es-ES" sz="2000" b="0" dirty="0" err="1">
                          <a:effectLst/>
                          <a:latin typeface="Book Antiqua" panose="02040602050305030304" pitchFamily="18" charset="0"/>
                        </a:rPr>
                        <a:t>Latvia</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34.0</a:t>
                      </a:r>
                    </a:p>
                  </a:txBody>
                  <a:tcPr marL="45720" marR="45720" anchor="ctr">
                    <a:solidFill>
                      <a:schemeClr val="accent4">
                        <a:lumMod val="40000"/>
                        <a:lumOff val="60000"/>
                      </a:schemeClr>
                    </a:solidFill>
                  </a:tcPr>
                </a:tc>
                <a:extLst>
                  <a:ext uri="{0D108BD9-81ED-4DB2-BD59-A6C34878D82A}">
                    <a16:rowId xmlns:a16="http://schemas.microsoft.com/office/drawing/2014/main" val="2731668553"/>
                  </a:ext>
                </a:extLst>
              </a:tr>
              <a:tr h="457200">
                <a:tc>
                  <a:txBody>
                    <a:bodyPr/>
                    <a:lstStyle/>
                    <a:p>
                      <a:pPr algn="r" fontAlgn="ctr"/>
                      <a:r>
                        <a:rPr lang="es-ES" sz="2000" b="0" dirty="0" err="1">
                          <a:effectLst/>
                          <a:latin typeface="Book Antiqua" panose="02040602050305030304" pitchFamily="18" charset="0"/>
                        </a:rPr>
                        <a:t>Lithuania</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35.7</a:t>
                      </a:r>
                    </a:p>
                  </a:txBody>
                  <a:tcPr marL="45720" marR="45720" anchor="ctr">
                    <a:solidFill>
                      <a:schemeClr val="accent4">
                        <a:lumMod val="40000"/>
                        <a:lumOff val="60000"/>
                      </a:schemeClr>
                    </a:solidFill>
                  </a:tcPr>
                </a:tc>
                <a:extLst>
                  <a:ext uri="{0D108BD9-81ED-4DB2-BD59-A6C34878D82A}">
                    <a16:rowId xmlns:a16="http://schemas.microsoft.com/office/drawing/2014/main" val="3467728222"/>
                  </a:ext>
                </a:extLst>
              </a:tr>
              <a:tr h="457200">
                <a:tc>
                  <a:txBody>
                    <a:bodyPr/>
                    <a:lstStyle/>
                    <a:p>
                      <a:pPr algn="r" fontAlgn="ctr"/>
                      <a:r>
                        <a:rPr lang="es-ES" sz="2000" b="0" dirty="0">
                          <a:effectLst/>
                          <a:latin typeface="Book Antiqua" panose="02040602050305030304" pitchFamily="18" charset="0"/>
                        </a:rPr>
                        <a:t>Bulgaria</a:t>
                      </a: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37.2</a:t>
                      </a:r>
                    </a:p>
                  </a:txBody>
                  <a:tcPr marL="45720" marR="45720" anchor="ctr">
                    <a:solidFill>
                      <a:schemeClr val="accent4">
                        <a:lumMod val="40000"/>
                        <a:lumOff val="60000"/>
                      </a:schemeClr>
                    </a:solidFill>
                  </a:tcPr>
                </a:tc>
                <a:extLst>
                  <a:ext uri="{0D108BD9-81ED-4DB2-BD59-A6C34878D82A}">
                    <a16:rowId xmlns:a16="http://schemas.microsoft.com/office/drawing/2014/main" val="2268692239"/>
                  </a:ext>
                </a:extLst>
              </a:tr>
              <a:tr h="457200">
                <a:tc>
                  <a:txBody>
                    <a:bodyPr/>
                    <a:lstStyle/>
                    <a:p>
                      <a:pPr algn="r" fontAlgn="ctr"/>
                      <a:r>
                        <a:rPr lang="es-ES" sz="2000" b="0" dirty="0" err="1">
                          <a:effectLst/>
                          <a:latin typeface="Book Antiqua" panose="02040602050305030304" pitchFamily="18" charset="0"/>
                        </a:rPr>
                        <a:t>Turkey</a:t>
                      </a:r>
                      <a:endParaRPr lang="es-ES" sz="2000" b="0" dirty="0">
                        <a:effectLst/>
                        <a:latin typeface="Book Antiqua" panose="02040602050305030304" pitchFamily="18" charset="0"/>
                      </a:endParaRPr>
                    </a:p>
                  </a:txBody>
                  <a:tcPr marL="45720" marR="45720" anchor="ctr">
                    <a:solidFill>
                      <a:schemeClr val="accent4">
                        <a:lumMod val="40000"/>
                        <a:lumOff val="60000"/>
                      </a:schemeClr>
                    </a:solidFill>
                  </a:tcPr>
                </a:tc>
                <a:tc>
                  <a:txBody>
                    <a:bodyPr/>
                    <a:lstStyle/>
                    <a:p>
                      <a:pPr algn="r"/>
                      <a:r>
                        <a:rPr lang="es-ES" sz="2000" dirty="0">
                          <a:effectLst/>
                          <a:latin typeface="Book Antiqua" panose="02040602050305030304" pitchFamily="18" charset="0"/>
                        </a:rPr>
                        <a:t>44.2</a:t>
                      </a:r>
                    </a:p>
                  </a:txBody>
                  <a:tcPr marL="45720" marR="45720" anchor="ctr">
                    <a:solidFill>
                      <a:schemeClr val="accent4">
                        <a:lumMod val="40000"/>
                        <a:lumOff val="60000"/>
                      </a:schemeClr>
                    </a:solidFill>
                  </a:tcPr>
                </a:tc>
                <a:extLst>
                  <a:ext uri="{0D108BD9-81ED-4DB2-BD59-A6C34878D82A}">
                    <a16:rowId xmlns:a16="http://schemas.microsoft.com/office/drawing/2014/main" val="1477876576"/>
                  </a:ext>
                </a:extLst>
              </a:tr>
            </a:tbl>
          </a:graphicData>
        </a:graphic>
      </p:graphicFrame>
      <p:sp>
        <p:nvSpPr>
          <p:cNvPr id="7" name="CuadroTexto 6">
            <a:extLst>
              <a:ext uri="{FF2B5EF4-FFF2-40B4-BE49-F238E27FC236}">
                <a16:creationId xmlns:a16="http://schemas.microsoft.com/office/drawing/2014/main" id="{D9D0BAD5-A0DD-4BCA-B978-528F0412B127}"/>
              </a:ext>
            </a:extLst>
          </p:cNvPr>
          <p:cNvSpPr txBox="1"/>
          <p:nvPr/>
        </p:nvSpPr>
        <p:spPr>
          <a:xfrm>
            <a:off x="5552441" y="0"/>
            <a:ext cx="1087120" cy="400110"/>
          </a:xfrm>
          <a:prstGeom prst="rect">
            <a:avLst/>
          </a:prstGeom>
          <a:solidFill>
            <a:schemeClr val="accent1">
              <a:lumMod val="60000"/>
              <a:lumOff val="40000"/>
            </a:schemeClr>
          </a:solidFill>
          <a:ln>
            <a:noFill/>
          </a:ln>
        </p:spPr>
        <p:txBody>
          <a:bodyPr wrap="square" rtlCol="0">
            <a:spAutoFit/>
          </a:bodyPr>
          <a:lstStyle/>
          <a:p>
            <a:pPr algn="ctr"/>
            <a:r>
              <a:rPr lang="es-ES" sz="2000" b="1" dirty="0"/>
              <a:t>2023</a:t>
            </a:r>
          </a:p>
        </p:txBody>
      </p:sp>
    </p:spTree>
    <p:extLst>
      <p:ext uri="{BB962C8B-B14F-4D97-AF65-F5344CB8AC3E}">
        <p14:creationId xmlns:p14="http://schemas.microsoft.com/office/powerpoint/2010/main" val="11540149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B231A9B-ED82-4C97-823D-A35564DB1A98}"/>
              </a:ext>
            </a:extLst>
          </p:cNvPr>
          <p:cNvSpPr txBox="1"/>
          <p:nvPr/>
        </p:nvSpPr>
        <p:spPr>
          <a:xfrm>
            <a:off x="2171853" y="2770257"/>
            <a:ext cx="1658471" cy="830997"/>
          </a:xfrm>
          <a:prstGeom prst="rect">
            <a:avLst/>
          </a:prstGeom>
          <a:noFill/>
        </p:spPr>
        <p:txBody>
          <a:bodyPr wrap="square" rtlCol="0">
            <a:spAutoFit/>
          </a:bodyPr>
          <a:lstStyle/>
          <a:p>
            <a:r>
              <a:rPr lang="es-ES" sz="4800" dirty="0">
                <a:latin typeface="Segoe Print" panose="02000600000000000000" pitchFamily="2" charset="0"/>
              </a:rPr>
              <a:t>GINI</a:t>
            </a:r>
          </a:p>
        </p:txBody>
      </p:sp>
      <p:sp>
        <p:nvSpPr>
          <p:cNvPr id="10" name="CuadroTexto 9">
            <a:extLst>
              <a:ext uri="{FF2B5EF4-FFF2-40B4-BE49-F238E27FC236}">
                <a16:creationId xmlns:a16="http://schemas.microsoft.com/office/drawing/2014/main" id="{0B1A5C15-B010-4FB0-BE28-75D866210012}"/>
              </a:ext>
            </a:extLst>
          </p:cNvPr>
          <p:cNvSpPr txBox="1"/>
          <p:nvPr/>
        </p:nvSpPr>
        <p:spPr>
          <a:xfrm>
            <a:off x="4955691" y="2770257"/>
            <a:ext cx="5031589" cy="830997"/>
          </a:xfrm>
          <a:prstGeom prst="rect">
            <a:avLst/>
          </a:prstGeom>
          <a:noFill/>
        </p:spPr>
        <p:txBody>
          <a:bodyPr wrap="square" rtlCol="0">
            <a:spAutoFit/>
          </a:bodyPr>
          <a:lstStyle/>
          <a:p>
            <a:r>
              <a:rPr lang="es-ES" sz="4800" dirty="0">
                <a:latin typeface="Segoe Print" panose="02000600000000000000" pitchFamily="2" charset="0"/>
              </a:rPr>
              <a:t>DESIGUALDAD</a:t>
            </a:r>
          </a:p>
        </p:txBody>
      </p:sp>
      <p:pic>
        <p:nvPicPr>
          <p:cNvPr id="19458" name="Picture 2" descr="The White Rabbit Clip Art">
            <a:extLst>
              <a:ext uri="{FF2B5EF4-FFF2-40B4-BE49-F238E27FC236}">
                <a16:creationId xmlns:a16="http://schemas.microsoft.com/office/drawing/2014/main" id="{3FBF3576-3330-45E5-8B45-C8345677E91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25" b="98814" l="6889" r="94222">
                        <a14:foregroundMark x1="40667" y1="42542" x2="40889" y2="33051"/>
                        <a14:foregroundMark x1="40889" y1="33051" x2="58889" y2="20000"/>
                        <a14:foregroundMark x1="58889" y1="20000" x2="72889" y2="19661"/>
                        <a14:foregroundMark x1="72889" y1="19661" x2="76889" y2="27966"/>
                        <a14:foregroundMark x1="76889" y1="27966" x2="65556" y2="25932"/>
                        <a14:foregroundMark x1="65556" y1="25932" x2="59556" y2="35424"/>
                        <a14:foregroundMark x1="59556" y1="35424" x2="49778" y2="28814"/>
                        <a14:foregroundMark x1="49778" y1="28814" x2="46889" y2="38814"/>
                        <a14:foregroundMark x1="46889" y1="38814" x2="37556" y2="33390"/>
                        <a14:foregroundMark x1="37556" y1="33390" x2="36667" y2="15763"/>
                        <a14:foregroundMark x1="36667" y1="15763" x2="32444" y2="7966"/>
                        <a14:foregroundMark x1="32444" y1="7966" x2="23111" y2="2881"/>
                        <a14:foregroundMark x1="23111" y1="2881" x2="33333" y2="11525"/>
                        <a14:foregroundMark x1="33333" y1="11525" x2="36000" y2="18644"/>
                        <a14:foregroundMark x1="53333" y1="87627" x2="65556" y2="94915"/>
                        <a14:foregroundMark x1="65556" y1="94915" x2="70000" y2="93898"/>
                        <a14:foregroundMark x1="66667" y1="98644" x2="66667" y2="98644"/>
                        <a14:foregroundMark x1="71111" y1="98814" x2="71111" y2="98814"/>
                        <a14:foregroundMark x1="7111" y1="52712" x2="7111" y2="52712"/>
                        <a14:foregroundMark x1="90667" y1="56271" x2="90667" y2="56271"/>
                        <a14:foregroundMark x1="94444" y1="54068" x2="94444" y2="54068"/>
                        <a14:foregroundMark x1="20222" y1="85424" x2="34000" y2="85254"/>
                        <a14:foregroundMark x1="60889" y1="93559" x2="52444" y2="86780"/>
                        <a14:foregroundMark x1="52444" y1="86780" x2="52000" y2="86780"/>
                        <a14:foregroundMark x1="26000" y1="7966" x2="31111" y2="11695"/>
                        <a14:foregroundMark x1="19778" y1="5932" x2="25111" y2="6949"/>
                        <a14:foregroundMark x1="24444" y1="1525" x2="22222" y2="1695"/>
                        <a14:foregroundMark x1="32667" y1="30678" x2="33778" y2="24407"/>
                        <a14:foregroundMark x1="19111" y1="88644" x2="29111" y2="87966"/>
                        <a14:foregroundMark x1="80222" y1="20169" x2="69333" y2="17288"/>
                        <a14:foregroundMark x1="69333" y1="17288" x2="68667" y2="17288"/>
                      </a14:backgroundRemoval>
                    </a14:imgEffect>
                  </a14:imgLayer>
                </a14:imgProps>
              </a:ext>
              <a:ext uri="{28A0092B-C50C-407E-A947-70E740481C1C}">
                <a14:useLocalDpi xmlns:a14="http://schemas.microsoft.com/office/drawing/2010/main" val="0"/>
              </a:ext>
            </a:extLst>
          </a:blip>
          <a:srcRect/>
          <a:stretch>
            <a:fillRect/>
          </a:stretch>
        </p:blipFill>
        <p:spPr bwMode="auto">
          <a:xfrm>
            <a:off x="9028732" y="2417544"/>
            <a:ext cx="3386788" cy="4440456"/>
          </a:xfrm>
          <a:prstGeom prst="rect">
            <a:avLst/>
          </a:prstGeom>
          <a:noFill/>
          <a:extLst>
            <a:ext uri="{909E8E84-426E-40DD-AFC4-6F175D3DCCD1}">
              <a14:hiddenFill xmlns:a14="http://schemas.microsoft.com/office/drawing/2010/main">
                <a:solidFill>
                  <a:srgbClr val="FFFFFF"/>
                </a:solidFill>
              </a14:hiddenFill>
            </a:ext>
          </a:extLst>
        </p:spPr>
      </p:pic>
      <p:pic>
        <p:nvPicPr>
          <p:cNvPr id="12" name="Gráfico 11" descr="Flechas de cheurón con relleno sólido">
            <a:extLst>
              <a:ext uri="{FF2B5EF4-FFF2-40B4-BE49-F238E27FC236}">
                <a16:creationId xmlns:a16="http://schemas.microsoft.com/office/drawing/2014/main" id="{468537E2-8C1B-4F77-B0FC-11C7F075B3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167" y="2667000"/>
            <a:ext cx="914400" cy="914400"/>
          </a:xfrm>
          <a:prstGeom prst="rect">
            <a:avLst/>
          </a:prstGeom>
        </p:spPr>
      </p:pic>
      <p:pic>
        <p:nvPicPr>
          <p:cNvPr id="14" name="Gráfico 13" descr="Flechas de cheurón con relleno sólido">
            <a:extLst>
              <a:ext uri="{FF2B5EF4-FFF2-40B4-BE49-F238E27FC236}">
                <a16:creationId xmlns:a16="http://schemas.microsoft.com/office/drawing/2014/main" id="{C0868E60-A4A1-4E0C-920F-784073E607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935807" y="2667000"/>
            <a:ext cx="914400" cy="914400"/>
          </a:xfrm>
          <a:prstGeom prst="rect">
            <a:avLst/>
          </a:prstGeom>
        </p:spPr>
      </p:pic>
    </p:spTree>
    <p:extLst>
      <p:ext uri="{BB962C8B-B14F-4D97-AF65-F5344CB8AC3E}">
        <p14:creationId xmlns:p14="http://schemas.microsoft.com/office/powerpoint/2010/main" val="375713696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B207357-F67F-443D-B006-14EB49A66C5B}"/>
              </a:ext>
            </a:extLst>
          </p:cNvPr>
          <p:cNvPicPr>
            <a:picLocks noChangeAspect="1"/>
          </p:cNvPicPr>
          <p:nvPr/>
        </p:nvPicPr>
        <p:blipFill>
          <a:blip r:embed="rId2"/>
          <a:stretch>
            <a:fillRect/>
          </a:stretch>
        </p:blipFill>
        <p:spPr>
          <a:xfrm>
            <a:off x="2634226" y="0"/>
            <a:ext cx="6923548" cy="6858000"/>
          </a:xfrm>
          <a:prstGeom prst="rect">
            <a:avLst/>
          </a:prstGeom>
        </p:spPr>
      </p:pic>
      <p:sp>
        <p:nvSpPr>
          <p:cNvPr id="10" name="CuadroTexto 9">
            <a:extLst>
              <a:ext uri="{FF2B5EF4-FFF2-40B4-BE49-F238E27FC236}">
                <a16:creationId xmlns:a16="http://schemas.microsoft.com/office/drawing/2014/main" id="{71E788B0-1A00-4E2D-A9C5-4EA98EF81C4E}"/>
              </a:ext>
            </a:extLst>
          </p:cNvPr>
          <p:cNvSpPr txBox="1"/>
          <p:nvPr/>
        </p:nvSpPr>
        <p:spPr>
          <a:xfrm>
            <a:off x="457200" y="898539"/>
            <a:ext cx="1879600" cy="1200329"/>
          </a:xfrm>
          <a:prstGeom prst="rect">
            <a:avLst/>
          </a:prstGeom>
          <a:noFill/>
        </p:spPr>
        <p:txBody>
          <a:bodyPr wrap="square" rtlCol="0">
            <a:spAutoFit/>
          </a:bodyPr>
          <a:lstStyle/>
          <a:p>
            <a:pPr algn="ctr"/>
            <a:r>
              <a:rPr lang="es-ES" b="1" u="sng" dirty="0">
                <a:solidFill>
                  <a:srgbClr val="004494"/>
                </a:solidFill>
                <a:latin typeface="Book Antiqua" panose="02040602050305030304" pitchFamily="18" charset="0"/>
              </a:rPr>
              <a:t>ALCOHOL</a:t>
            </a:r>
            <a:endParaRPr lang="es-ES" dirty="0">
              <a:solidFill>
                <a:srgbClr val="004494"/>
              </a:solidFill>
              <a:latin typeface="Book Antiqua" panose="02040602050305030304" pitchFamily="18" charset="0"/>
            </a:endParaRPr>
          </a:p>
          <a:p>
            <a:pPr algn="ctr"/>
            <a:r>
              <a:rPr lang="es-ES" dirty="0">
                <a:solidFill>
                  <a:srgbClr val="004494"/>
                </a:solidFill>
                <a:latin typeface="Book Antiqua" panose="02040602050305030304" pitchFamily="18" charset="0"/>
              </a:rPr>
              <a:t>Coeficiente de correlación:</a:t>
            </a:r>
          </a:p>
          <a:p>
            <a:pPr algn="ctr"/>
            <a:r>
              <a:rPr lang="es-ES" dirty="0">
                <a:solidFill>
                  <a:srgbClr val="004494"/>
                </a:solidFill>
                <a:latin typeface="Book Antiqua" panose="02040602050305030304" pitchFamily="18" charset="0"/>
              </a:rPr>
              <a:t>-0.57</a:t>
            </a:r>
          </a:p>
        </p:txBody>
      </p:sp>
    </p:spTree>
    <p:extLst>
      <p:ext uri="{BB962C8B-B14F-4D97-AF65-F5344CB8AC3E}">
        <p14:creationId xmlns:p14="http://schemas.microsoft.com/office/powerpoint/2010/main" val="1016972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lice in wonderland GIF by Disney - Find &amp; Share on GIPHY">
            <a:extLst>
              <a:ext uri="{FF2B5EF4-FFF2-40B4-BE49-F238E27FC236}">
                <a16:creationId xmlns:a16="http://schemas.microsoft.com/office/drawing/2014/main" id="{71F6789B-C5D1-4F46-BA91-94369FB993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363"/>
            <a:ext cx="12191999" cy="685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14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A7BEC1B-D21E-4B70-892D-CBEBFA29BED3}"/>
              </a:ext>
            </a:extLst>
          </p:cNvPr>
          <p:cNvPicPr>
            <a:picLocks noChangeAspect="1"/>
          </p:cNvPicPr>
          <p:nvPr/>
        </p:nvPicPr>
        <p:blipFill>
          <a:blip r:embed="rId2"/>
          <a:stretch>
            <a:fillRect/>
          </a:stretch>
        </p:blipFill>
        <p:spPr>
          <a:xfrm>
            <a:off x="2634226" y="0"/>
            <a:ext cx="6923548" cy="6858000"/>
          </a:xfrm>
          <a:prstGeom prst="rect">
            <a:avLst/>
          </a:prstGeom>
        </p:spPr>
      </p:pic>
      <p:sp>
        <p:nvSpPr>
          <p:cNvPr id="4" name="CuadroTexto 3">
            <a:extLst>
              <a:ext uri="{FF2B5EF4-FFF2-40B4-BE49-F238E27FC236}">
                <a16:creationId xmlns:a16="http://schemas.microsoft.com/office/drawing/2014/main" id="{2400B694-36FF-4DD3-AEBE-AC4C9181BC00}"/>
              </a:ext>
            </a:extLst>
          </p:cNvPr>
          <p:cNvSpPr txBox="1"/>
          <p:nvPr/>
        </p:nvSpPr>
        <p:spPr>
          <a:xfrm>
            <a:off x="457200" y="898539"/>
            <a:ext cx="1879600" cy="1200329"/>
          </a:xfrm>
          <a:prstGeom prst="rect">
            <a:avLst/>
          </a:prstGeom>
          <a:noFill/>
        </p:spPr>
        <p:txBody>
          <a:bodyPr wrap="square" rtlCol="0">
            <a:spAutoFit/>
          </a:bodyPr>
          <a:lstStyle/>
          <a:p>
            <a:pPr algn="ctr"/>
            <a:r>
              <a:rPr lang="es-ES" b="1" u="sng" dirty="0">
                <a:solidFill>
                  <a:srgbClr val="004494"/>
                </a:solidFill>
                <a:latin typeface="Book Antiqua" panose="02040602050305030304" pitchFamily="18" charset="0"/>
              </a:rPr>
              <a:t>ALCOHOL</a:t>
            </a:r>
            <a:endParaRPr lang="es-ES" dirty="0">
              <a:solidFill>
                <a:srgbClr val="004494"/>
              </a:solidFill>
              <a:latin typeface="Book Antiqua" panose="02040602050305030304" pitchFamily="18" charset="0"/>
            </a:endParaRPr>
          </a:p>
          <a:p>
            <a:pPr algn="ctr"/>
            <a:r>
              <a:rPr lang="es-ES" dirty="0">
                <a:solidFill>
                  <a:srgbClr val="004494"/>
                </a:solidFill>
                <a:latin typeface="Book Antiqua" panose="02040602050305030304" pitchFamily="18" charset="0"/>
              </a:rPr>
              <a:t>Coeficiente de correlación:</a:t>
            </a:r>
          </a:p>
          <a:p>
            <a:pPr algn="ctr"/>
            <a:r>
              <a:rPr lang="es-ES" dirty="0">
                <a:solidFill>
                  <a:srgbClr val="004494"/>
                </a:solidFill>
                <a:latin typeface="Book Antiqua" panose="02040602050305030304" pitchFamily="18" charset="0"/>
              </a:rPr>
              <a:t>-0.12</a:t>
            </a:r>
          </a:p>
        </p:txBody>
      </p:sp>
      <p:pic>
        <p:nvPicPr>
          <p:cNvPr id="23554" name="Picture 2" descr="Ilustración de Stock Turkey flag prohibited no entry symbol. 3D Rendering |  Adobe Stock">
            <a:extLst>
              <a:ext uri="{FF2B5EF4-FFF2-40B4-BE49-F238E27FC236}">
                <a16:creationId xmlns:a16="http://schemas.microsoft.com/office/drawing/2014/main" id="{A6E592C3-1C5B-4A76-B6D6-C42A06049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96" t="8045" r="12548" b="7096"/>
          <a:stretch/>
        </p:blipFill>
        <p:spPr bwMode="auto">
          <a:xfrm>
            <a:off x="815182" y="2115120"/>
            <a:ext cx="1163636" cy="131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4152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DEFA021-6D4D-41DB-9B56-D03B5B3ECD3C}"/>
              </a:ext>
            </a:extLst>
          </p:cNvPr>
          <p:cNvPicPr>
            <a:picLocks noChangeAspect="1"/>
          </p:cNvPicPr>
          <p:nvPr/>
        </p:nvPicPr>
        <p:blipFill>
          <a:blip r:embed="rId2"/>
          <a:stretch>
            <a:fillRect/>
          </a:stretch>
        </p:blipFill>
        <p:spPr>
          <a:xfrm>
            <a:off x="2634226" y="0"/>
            <a:ext cx="6923548" cy="6858000"/>
          </a:xfrm>
          <a:prstGeom prst="rect">
            <a:avLst/>
          </a:prstGeom>
        </p:spPr>
      </p:pic>
      <p:sp>
        <p:nvSpPr>
          <p:cNvPr id="4" name="CuadroTexto 3">
            <a:extLst>
              <a:ext uri="{FF2B5EF4-FFF2-40B4-BE49-F238E27FC236}">
                <a16:creationId xmlns:a16="http://schemas.microsoft.com/office/drawing/2014/main" id="{79392843-10ED-40C6-AA97-09D7555856BB}"/>
              </a:ext>
            </a:extLst>
          </p:cNvPr>
          <p:cNvSpPr txBox="1"/>
          <p:nvPr/>
        </p:nvSpPr>
        <p:spPr>
          <a:xfrm>
            <a:off x="457200" y="898539"/>
            <a:ext cx="1879600" cy="1200329"/>
          </a:xfrm>
          <a:prstGeom prst="rect">
            <a:avLst/>
          </a:prstGeom>
          <a:noFill/>
        </p:spPr>
        <p:txBody>
          <a:bodyPr wrap="square" rtlCol="0">
            <a:spAutoFit/>
          </a:bodyPr>
          <a:lstStyle/>
          <a:p>
            <a:pPr algn="ctr"/>
            <a:r>
              <a:rPr lang="es-ES" b="1" u="sng" dirty="0">
                <a:solidFill>
                  <a:srgbClr val="004494"/>
                </a:solidFill>
                <a:latin typeface="Book Antiqua" panose="02040602050305030304" pitchFamily="18" charset="0"/>
              </a:rPr>
              <a:t>TABACO</a:t>
            </a:r>
            <a:endParaRPr lang="es-ES" dirty="0">
              <a:solidFill>
                <a:srgbClr val="004494"/>
              </a:solidFill>
              <a:latin typeface="Book Antiqua" panose="02040602050305030304" pitchFamily="18" charset="0"/>
            </a:endParaRPr>
          </a:p>
          <a:p>
            <a:pPr algn="ctr"/>
            <a:r>
              <a:rPr lang="es-ES" dirty="0">
                <a:solidFill>
                  <a:srgbClr val="004494"/>
                </a:solidFill>
                <a:latin typeface="Book Antiqua" panose="02040602050305030304" pitchFamily="18" charset="0"/>
              </a:rPr>
              <a:t>Coeficiente de correlación:</a:t>
            </a:r>
          </a:p>
          <a:p>
            <a:pPr algn="ctr"/>
            <a:r>
              <a:rPr lang="es-ES" dirty="0">
                <a:solidFill>
                  <a:srgbClr val="004494"/>
                </a:solidFill>
                <a:latin typeface="Book Antiqua" panose="02040602050305030304" pitchFamily="18" charset="0"/>
              </a:rPr>
              <a:t>0.21</a:t>
            </a:r>
          </a:p>
        </p:txBody>
      </p:sp>
    </p:spTree>
    <p:extLst>
      <p:ext uri="{BB962C8B-B14F-4D97-AF65-F5344CB8AC3E}">
        <p14:creationId xmlns:p14="http://schemas.microsoft.com/office/powerpoint/2010/main" val="225579685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DADFD7-A714-4732-A1AB-60FD90E2E4F0}"/>
              </a:ext>
            </a:extLst>
          </p:cNvPr>
          <p:cNvPicPr>
            <a:picLocks noChangeAspect="1"/>
          </p:cNvPicPr>
          <p:nvPr/>
        </p:nvPicPr>
        <p:blipFill>
          <a:blip r:embed="rId2"/>
          <a:stretch>
            <a:fillRect/>
          </a:stretch>
        </p:blipFill>
        <p:spPr>
          <a:xfrm>
            <a:off x="2613742" y="0"/>
            <a:ext cx="6964516" cy="6858000"/>
          </a:xfrm>
          <a:prstGeom prst="rect">
            <a:avLst/>
          </a:prstGeom>
        </p:spPr>
      </p:pic>
      <p:sp>
        <p:nvSpPr>
          <p:cNvPr id="4" name="CuadroTexto 3">
            <a:extLst>
              <a:ext uri="{FF2B5EF4-FFF2-40B4-BE49-F238E27FC236}">
                <a16:creationId xmlns:a16="http://schemas.microsoft.com/office/drawing/2014/main" id="{142374DF-62FA-4ABF-AEBD-F14CBADCC09C}"/>
              </a:ext>
            </a:extLst>
          </p:cNvPr>
          <p:cNvSpPr txBox="1"/>
          <p:nvPr/>
        </p:nvSpPr>
        <p:spPr>
          <a:xfrm>
            <a:off x="457200" y="898539"/>
            <a:ext cx="2001520" cy="1200329"/>
          </a:xfrm>
          <a:prstGeom prst="rect">
            <a:avLst/>
          </a:prstGeom>
          <a:noFill/>
        </p:spPr>
        <p:txBody>
          <a:bodyPr wrap="square" rtlCol="0">
            <a:spAutoFit/>
          </a:bodyPr>
          <a:lstStyle/>
          <a:p>
            <a:pPr algn="ctr"/>
            <a:r>
              <a:rPr lang="es-ES" b="1" u="sng" dirty="0">
                <a:solidFill>
                  <a:srgbClr val="004494"/>
                </a:solidFill>
                <a:latin typeface="Book Antiqua" panose="02040602050305030304" pitchFamily="18" charset="0"/>
              </a:rPr>
              <a:t>ANFETAMINAS</a:t>
            </a:r>
            <a:endParaRPr lang="es-ES" dirty="0">
              <a:solidFill>
                <a:srgbClr val="004494"/>
              </a:solidFill>
              <a:latin typeface="Book Antiqua" panose="02040602050305030304" pitchFamily="18" charset="0"/>
            </a:endParaRPr>
          </a:p>
          <a:p>
            <a:pPr algn="ctr"/>
            <a:r>
              <a:rPr lang="es-ES" dirty="0">
                <a:solidFill>
                  <a:srgbClr val="004494"/>
                </a:solidFill>
                <a:latin typeface="Book Antiqua" panose="02040602050305030304" pitchFamily="18" charset="0"/>
              </a:rPr>
              <a:t>Coeficiente de correlación:</a:t>
            </a:r>
          </a:p>
          <a:p>
            <a:pPr algn="ctr"/>
            <a:r>
              <a:rPr lang="es-ES" dirty="0">
                <a:solidFill>
                  <a:srgbClr val="004494"/>
                </a:solidFill>
                <a:latin typeface="Book Antiqua" panose="02040602050305030304" pitchFamily="18" charset="0"/>
              </a:rPr>
              <a:t>-0.22</a:t>
            </a:r>
          </a:p>
        </p:txBody>
      </p:sp>
    </p:spTree>
    <p:extLst>
      <p:ext uri="{BB962C8B-B14F-4D97-AF65-F5344CB8AC3E}">
        <p14:creationId xmlns:p14="http://schemas.microsoft.com/office/powerpoint/2010/main" val="207464195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A43462D-B97A-4589-A3B7-6CA3D45130DC}"/>
              </a:ext>
            </a:extLst>
          </p:cNvPr>
          <p:cNvPicPr>
            <a:picLocks noChangeAspect="1"/>
          </p:cNvPicPr>
          <p:nvPr/>
        </p:nvPicPr>
        <p:blipFill>
          <a:blip r:embed="rId2"/>
          <a:stretch>
            <a:fillRect/>
          </a:stretch>
        </p:blipFill>
        <p:spPr>
          <a:xfrm>
            <a:off x="2634226" y="0"/>
            <a:ext cx="6923548" cy="6858000"/>
          </a:xfrm>
          <a:prstGeom prst="rect">
            <a:avLst/>
          </a:prstGeom>
        </p:spPr>
      </p:pic>
      <p:sp>
        <p:nvSpPr>
          <p:cNvPr id="4" name="CuadroTexto 3">
            <a:extLst>
              <a:ext uri="{FF2B5EF4-FFF2-40B4-BE49-F238E27FC236}">
                <a16:creationId xmlns:a16="http://schemas.microsoft.com/office/drawing/2014/main" id="{CCB08C0E-9686-434D-A81D-597A68F45DB4}"/>
              </a:ext>
            </a:extLst>
          </p:cNvPr>
          <p:cNvSpPr txBox="1"/>
          <p:nvPr/>
        </p:nvSpPr>
        <p:spPr>
          <a:xfrm>
            <a:off x="457200" y="898539"/>
            <a:ext cx="1879600" cy="1200329"/>
          </a:xfrm>
          <a:prstGeom prst="rect">
            <a:avLst/>
          </a:prstGeom>
          <a:noFill/>
        </p:spPr>
        <p:txBody>
          <a:bodyPr wrap="square" rtlCol="0">
            <a:spAutoFit/>
          </a:bodyPr>
          <a:lstStyle/>
          <a:p>
            <a:pPr algn="ctr"/>
            <a:r>
              <a:rPr lang="es-ES" b="1" u="sng" dirty="0">
                <a:solidFill>
                  <a:srgbClr val="004494"/>
                </a:solidFill>
                <a:latin typeface="Book Antiqua" panose="02040602050305030304" pitchFamily="18" charset="0"/>
              </a:rPr>
              <a:t>CANNABIS</a:t>
            </a:r>
            <a:endParaRPr lang="es-ES" dirty="0">
              <a:solidFill>
                <a:srgbClr val="004494"/>
              </a:solidFill>
              <a:latin typeface="Book Antiqua" panose="02040602050305030304" pitchFamily="18" charset="0"/>
            </a:endParaRPr>
          </a:p>
          <a:p>
            <a:pPr algn="ctr"/>
            <a:r>
              <a:rPr lang="es-ES" dirty="0">
                <a:solidFill>
                  <a:srgbClr val="004494"/>
                </a:solidFill>
                <a:latin typeface="Book Antiqua" panose="02040602050305030304" pitchFamily="18" charset="0"/>
              </a:rPr>
              <a:t>Coeficiente de correlación:</a:t>
            </a:r>
          </a:p>
          <a:p>
            <a:pPr algn="ctr"/>
            <a:r>
              <a:rPr lang="es-ES" dirty="0">
                <a:solidFill>
                  <a:srgbClr val="004494"/>
                </a:solidFill>
                <a:latin typeface="Book Antiqua" panose="02040602050305030304" pitchFamily="18" charset="0"/>
              </a:rPr>
              <a:t>-0.45</a:t>
            </a:r>
          </a:p>
        </p:txBody>
      </p:sp>
    </p:spTree>
    <p:extLst>
      <p:ext uri="{BB962C8B-B14F-4D97-AF65-F5344CB8AC3E}">
        <p14:creationId xmlns:p14="http://schemas.microsoft.com/office/powerpoint/2010/main" val="117449547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74DB521-665D-444F-B9DF-4A4FE8897F91}"/>
              </a:ext>
            </a:extLst>
          </p:cNvPr>
          <p:cNvPicPr>
            <a:picLocks noChangeAspect="1"/>
          </p:cNvPicPr>
          <p:nvPr/>
        </p:nvPicPr>
        <p:blipFill>
          <a:blip r:embed="rId2"/>
          <a:stretch>
            <a:fillRect/>
          </a:stretch>
        </p:blipFill>
        <p:spPr>
          <a:xfrm>
            <a:off x="2613742" y="0"/>
            <a:ext cx="6964516" cy="6858000"/>
          </a:xfrm>
          <a:prstGeom prst="rect">
            <a:avLst/>
          </a:prstGeom>
        </p:spPr>
      </p:pic>
      <p:sp>
        <p:nvSpPr>
          <p:cNvPr id="4" name="CuadroTexto 3">
            <a:extLst>
              <a:ext uri="{FF2B5EF4-FFF2-40B4-BE49-F238E27FC236}">
                <a16:creationId xmlns:a16="http://schemas.microsoft.com/office/drawing/2014/main" id="{176A7380-0427-47AA-B6AF-F959EE556C6F}"/>
              </a:ext>
            </a:extLst>
          </p:cNvPr>
          <p:cNvSpPr txBox="1"/>
          <p:nvPr/>
        </p:nvSpPr>
        <p:spPr>
          <a:xfrm>
            <a:off x="457200" y="898539"/>
            <a:ext cx="1879600" cy="1200329"/>
          </a:xfrm>
          <a:prstGeom prst="rect">
            <a:avLst/>
          </a:prstGeom>
          <a:noFill/>
        </p:spPr>
        <p:txBody>
          <a:bodyPr wrap="square" rtlCol="0">
            <a:spAutoFit/>
          </a:bodyPr>
          <a:lstStyle/>
          <a:p>
            <a:pPr algn="ctr"/>
            <a:r>
              <a:rPr lang="es-ES" b="1" u="sng" dirty="0">
                <a:solidFill>
                  <a:srgbClr val="004494"/>
                </a:solidFill>
                <a:latin typeface="Book Antiqua" panose="02040602050305030304" pitchFamily="18" charset="0"/>
              </a:rPr>
              <a:t>COCAINA</a:t>
            </a:r>
            <a:endParaRPr lang="es-ES" dirty="0">
              <a:solidFill>
                <a:srgbClr val="004494"/>
              </a:solidFill>
              <a:latin typeface="Book Antiqua" panose="02040602050305030304" pitchFamily="18" charset="0"/>
            </a:endParaRPr>
          </a:p>
          <a:p>
            <a:pPr algn="ctr"/>
            <a:r>
              <a:rPr lang="es-ES" dirty="0">
                <a:solidFill>
                  <a:srgbClr val="004494"/>
                </a:solidFill>
                <a:latin typeface="Book Antiqua" panose="02040602050305030304" pitchFamily="18" charset="0"/>
              </a:rPr>
              <a:t>Coeficiente de correlación:</a:t>
            </a:r>
          </a:p>
          <a:p>
            <a:pPr algn="ctr"/>
            <a:r>
              <a:rPr lang="es-ES" dirty="0">
                <a:solidFill>
                  <a:srgbClr val="004494"/>
                </a:solidFill>
                <a:latin typeface="Book Antiqua" panose="02040602050305030304" pitchFamily="18" charset="0"/>
              </a:rPr>
              <a:t>-0.36</a:t>
            </a:r>
          </a:p>
        </p:txBody>
      </p:sp>
    </p:spTree>
    <p:extLst>
      <p:ext uri="{BB962C8B-B14F-4D97-AF65-F5344CB8AC3E}">
        <p14:creationId xmlns:p14="http://schemas.microsoft.com/office/powerpoint/2010/main" val="233310571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A99200F-0646-4068-8D94-BEBB0AE69E7C}"/>
              </a:ext>
            </a:extLst>
          </p:cNvPr>
          <p:cNvPicPr>
            <a:picLocks noChangeAspect="1"/>
          </p:cNvPicPr>
          <p:nvPr/>
        </p:nvPicPr>
        <p:blipFill>
          <a:blip r:embed="rId2"/>
          <a:stretch>
            <a:fillRect/>
          </a:stretch>
        </p:blipFill>
        <p:spPr>
          <a:xfrm>
            <a:off x="2667000" y="0"/>
            <a:ext cx="6858000" cy="6858000"/>
          </a:xfrm>
          <a:prstGeom prst="rect">
            <a:avLst/>
          </a:prstGeom>
        </p:spPr>
      </p:pic>
      <p:sp>
        <p:nvSpPr>
          <p:cNvPr id="4" name="CuadroTexto 3">
            <a:extLst>
              <a:ext uri="{FF2B5EF4-FFF2-40B4-BE49-F238E27FC236}">
                <a16:creationId xmlns:a16="http://schemas.microsoft.com/office/drawing/2014/main" id="{C2AA4B71-6953-4A3A-B43D-809B804B008A}"/>
              </a:ext>
            </a:extLst>
          </p:cNvPr>
          <p:cNvSpPr txBox="1"/>
          <p:nvPr/>
        </p:nvSpPr>
        <p:spPr>
          <a:xfrm>
            <a:off x="457200" y="898539"/>
            <a:ext cx="1879600" cy="1200329"/>
          </a:xfrm>
          <a:prstGeom prst="rect">
            <a:avLst/>
          </a:prstGeom>
          <a:noFill/>
        </p:spPr>
        <p:txBody>
          <a:bodyPr wrap="square" rtlCol="0">
            <a:spAutoFit/>
          </a:bodyPr>
          <a:lstStyle/>
          <a:p>
            <a:pPr algn="ctr"/>
            <a:r>
              <a:rPr lang="es-ES" b="1" u="sng" dirty="0">
                <a:solidFill>
                  <a:srgbClr val="004494"/>
                </a:solidFill>
                <a:latin typeface="Book Antiqua" panose="02040602050305030304" pitchFamily="18" charset="0"/>
              </a:rPr>
              <a:t>ÉXTASIS:</a:t>
            </a:r>
            <a:endParaRPr lang="es-ES" dirty="0">
              <a:solidFill>
                <a:srgbClr val="004494"/>
              </a:solidFill>
              <a:latin typeface="Book Antiqua" panose="02040602050305030304" pitchFamily="18" charset="0"/>
            </a:endParaRPr>
          </a:p>
          <a:p>
            <a:pPr algn="ctr"/>
            <a:r>
              <a:rPr lang="es-ES" dirty="0">
                <a:solidFill>
                  <a:srgbClr val="004494"/>
                </a:solidFill>
                <a:latin typeface="Book Antiqua" panose="02040602050305030304" pitchFamily="18" charset="0"/>
              </a:rPr>
              <a:t>Coeficiente de correlación:</a:t>
            </a:r>
          </a:p>
          <a:p>
            <a:pPr algn="ctr"/>
            <a:r>
              <a:rPr lang="es-ES" dirty="0">
                <a:solidFill>
                  <a:srgbClr val="004494"/>
                </a:solidFill>
                <a:latin typeface="Book Antiqua" panose="02040602050305030304" pitchFamily="18" charset="0"/>
              </a:rPr>
              <a:t>-0.40</a:t>
            </a:r>
          </a:p>
        </p:txBody>
      </p:sp>
    </p:spTree>
    <p:extLst>
      <p:ext uri="{BB962C8B-B14F-4D97-AF65-F5344CB8AC3E}">
        <p14:creationId xmlns:p14="http://schemas.microsoft.com/office/powerpoint/2010/main" val="123177512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98C99D-6D40-4B2B-969D-F5C6F683F836}"/>
              </a:ext>
            </a:extLst>
          </p:cNvPr>
          <p:cNvPicPr>
            <a:picLocks noChangeAspect="1"/>
          </p:cNvPicPr>
          <p:nvPr/>
        </p:nvPicPr>
        <p:blipFill>
          <a:blip r:embed="rId2"/>
          <a:stretch>
            <a:fillRect/>
          </a:stretch>
        </p:blipFill>
        <p:spPr>
          <a:xfrm>
            <a:off x="2667000" y="0"/>
            <a:ext cx="6858000" cy="6858000"/>
          </a:xfrm>
          <a:prstGeom prst="rect">
            <a:avLst/>
          </a:prstGeom>
        </p:spPr>
      </p:pic>
      <p:sp>
        <p:nvSpPr>
          <p:cNvPr id="4" name="CuadroTexto 3">
            <a:extLst>
              <a:ext uri="{FF2B5EF4-FFF2-40B4-BE49-F238E27FC236}">
                <a16:creationId xmlns:a16="http://schemas.microsoft.com/office/drawing/2014/main" id="{7955BEE5-1E5A-4FC2-BA3F-B9C004830969}"/>
              </a:ext>
            </a:extLst>
          </p:cNvPr>
          <p:cNvSpPr txBox="1"/>
          <p:nvPr/>
        </p:nvSpPr>
        <p:spPr>
          <a:xfrm>
            <a:off x="457200" y="898539"/>
            <a:ext cx="1879600" cy="1292662"/>
          </a:xfrm>
          <a:prstGeom prst="rect">
            <a:avLst/>
          </a:prstGeom>
          <a:noFill/>
        </p:spPr>
        <p:txBody>
          <a:bodyPr wrap="square" rtlCol="0">
            <a:spAutoFit/>
          </a:bodyPr>
          <a:lstStyle/>
          <a:p>
            <a:pPr algn="ctr"/>
            <a:r>
              <a:rPr lang="es-ES" sz="2400" b="1" u="sng" dirty="0">
                <a:solidFill>
                  <a:srgbClr val="004494"/>
                </a:solidFill>
                <a:latin typeface="Book Antiqua" panose="02040602050305030304" pitchFamily="18" charset="0"/>
              </a:rPr>
              <a:t>LSD</a:t>
            </a:r>
          </a:p>
          <a:p>
            <a:pPr algn="ctr"/>
            <a:r>
              <a:rPr lang="es-ES" dirty="0">
                <a:solidFill>
                  <a:srgbClr val="004494"/>
                </a:solidFill>
                <a:latin typeface="Book Antiqua" panose="02040602050305030304" pitchFamily="18" charset="0"/>
              </a:rPr>
              <a:t>Coeficiente de correlación:</a:t>
            </a:r>
          </a:p>
          <a:p>
            <a:pPr algn="ctr"/>
            <a:r>
              <a:rPr lang="es-ES" dirty="0">
                <a:solidFill>
                  <a:srgbClr val="004494"/>
                </a:solidFill>
                <a:latin typeface="Book Antiqua" panose="02040602050305030304" pitchFamily="18" charset="0"/>
              </a:rPr>
              <a:t>-0.45</a:t>
            </a:r>
          </a:p>
        </p:txBody>
      </p:sp>
    </p:spTree>
    <p:extLst>
      <p:ext uri="{BB962C8B-B14F-4D97-AF65-F5344CB8AC3E}">
        <p14:creationId xmlns:p14="http://schemas.microsoft.com/office/powerpoint/2010/main" val="26860683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B231A9B-ED82-4C97-823D-A35564DB1A98}"/>
              </a:ext>
            </a:extLst>
          </p:cNvPr>
          <p:cNvSpPr txBox="1"/>
          <p:nvPr/>
        </p:nvSpPr>
        <p:spPr>
          <a:xfrm>
            <a:off x="3163269" y="2598003"/>
            <a:ext cx="1658471" cy="830997"/>
          </a:xfrm>
          <a:prstGeom prst="rect">
            <a:avLst/>
          </a:prstGeom>
          <a:noFill/>
        </p:spPr>
        <p:txBody>
          <a:bodyPr wrap="square" rtlCol="0">
            <a:spAutoFit/>
          </a:bodyPr>
          <a:lstStyle/>
          <a:p>
            <a:r>
              <a:rPr lang="es-ES" sz="4800" dirty="0">
                <a:latin typeface="Segoe Print" panose="02000600000000000000" pitchFamily="2" charset="0"/>
              </a:rPr>
              <a:t>GINI</a:t>
            </a:r>
          </a:p>
        </p:txBody>
      </p:sp>
      <p:sp>
        <p:nvSpPr>
          <p:cNvPr id="10" name="CuadroTexto 9">
            <a:extLst>
              <a:ext uri="{FF2B5EF4-FFF2-40B4-BE49-F238E27FC236}">
                <a16:creationId xmlns:a16="http://schemas.microsoft.com/office/drawing/2014/main" id="{0B1A5C15-B010-4FB0-BE28-75D866210012}"/>
              </a:ext>
            </a:extLst>
          </p:cNvPr>
          <p:cNvSpPr txBox="1"/>
          <p:nvPr/>
        </p:nvSpPr>
        <p:spPr>
          <a:xfrm>
            <a:off x="5947107" y="2598003"/>
            <a:ext cx="4554071" cy="830997"/>
          </a:xfrm>
          <a:prstGeom prst="rect">
            <a:avLst/>
          </a:prstGeom>
          <a:noFill/>
        </p:spPr>
        <p:txBody>
          <a:bodyPr wrap="square" rtlCol="0">
            <a:spAutoFit/>
          </a:bodyPr>
          <a:lstStyle/>
          <a:p>
            <a:r>
              <a:rPr lang="es-ES" sz="4800" dirty="0">
                <a:latin typeface="Segoe Print" panose="02000600000000000000" pitchFamily="2" charset="0"/>
              </a:rPr>
              <a:t>CONSUMO</a:t>
            </a:r>
          </a:p>
        </p:txBody>
      </p:sp>
      <p:pic>
        <p:nvPicPr>
          <p:cNvPr id="19458" name="Picture 2" descr="The White Rabbit Clip Art">
            <a:extLst>
              <a:ext uri="{FF2B5EF4-FFF2-40B4-BE49-F238E27FC236}">
                <a16:creationId xmlns:a16="http://schemas.microsoft.com/office/drawing/2014/main" id="{3FBF3576-3330-45E5-8B45-C8345677E91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25" b="98814" l="6889" r="94222">
                        <a14:foregroundMark x1="40667" y1="42542" x2="40889" y2="33051"/>
                        <a14:foregroundMark x1="40889" y1="33051" x2="58889" y2="20000"/>
                        <a14:foregroundMark x1="58889" y1="20000" x2="72889" y2="19661"/>
                        <a14:foregroundMark x1="72889" y1="19661" x2="76889" y2="27966"/>
                        <a14:foregroundMark x1="76889" y1="27966" x2="65556" y2="25932"/>
                        <a14:foregroundMark x1="65556" y1="25932" x2="59556" y2="35424"/>
                        <a14:foregroundMark x1="59556" y1="35424" x2="49778" y2="28814"/>
                        <a14:foregroundMark x1="49778" y1="28814" x2="46889" y2="38814"/>
                        <a14:foregroundMark x1="46889" y1="38814" x2="37556" y2="33390"/>
                        <a14:foregroundMark x1="37556" y1="33390" x2="36667" y2="15763"/>
                        <a14:foregroundMark x1="36667" y1="15763" x2="32444" y2="7966"/>
                        <a14:foregroundMark x1="32444" y1="7966" x2="23111" y2="2881"/>
                        <a14:foregroundMark x1="23111" y1="2881" x2="33333" y2="11525"/>
                        <a14:foregroundMark x1="33333" y1="11525" x2="36000" y2="18644"/>
                        <a14:foregroundMark x1="53333" y1="87627" x2="65556" y2="94915"/>
                        <a14:foregroundMark x1="65556" y1="94915" x2="70000" y2="93898"/>
                        <a14:foregroundMark x1="66667" y1="98644" x2="66667" y2="98644"/>
                        <a14:foregroundMark x1="71111" y1="98814" x2="71111" y2="98814"/>
                        <a14:foregroundMark x1="7111" y1="52712" x2="7111" y2="52712"/>
                        <a14:foregroundMark x1="90667" y1="56271" x2="90667" y2="56271"/>
                        <a14:foregroundMark x1="94444" y1="54068" x2="94444" y2="54068"/>
                        <a14:foregroundMark x1="20222" y1="85424" x2="34000" y2="85254"/>
                        <a14:foregroundMark x1="60889" y1="93559" x2="52444" y2="86780"/>
                        <a14:foregroundMark x1="52444" y1="86780" x2="52000" y2="86780"/>
                        <a14:foregroundMark x1="26000" y1="7966" x2="31111" y2="11695"/>
                        <a14:foregroundMark x1="19778" y1="5932" x2="25111" y2="6949"/>
                        <a14:foregroundMark x1="24444" y1="1525" x2="22222" y2="1695"/>
                        <a14:foregroundMark x1="32667" y1="30678" x2="33778" y2="24407"/>
                        <a14:foregroundMark x1="19111" y1="88644" x2="29111" y2="87966"/>
                        <a14:foregroundMark x1="80222" y1="20169" x2="69333" y2="17288"/>
                        <a14:foregroundMark x1="69333" y1="17288" x2="68667" y2="17288"/>
                      </a14:backgroundRemoval>
                    </a14:imgEffect>
                  </a14:imgLayer>
                </a14:imgProps>
              </a:ext>
              <a:ext uri="{28A0092B-C50C-407E-A947-70E740481C1C}">
                <a14:useLocalDpi xmlns:a14="http://schemas.microsoft.com/office/drawing/2010/main" val="0"/>
              </a:ext>
            </a:extLst>
          </a:blip>
          <a:srcRect/>
          <a:stretch>
            <a:fillRect/>
          </a:stretch>
        </p:blipFill>
        <p:spPr bwMode="auto">
          <a:xfrm>
            <a:off x="9028732" y="2417544"/>
            <a:ext cx="3386788" cy="4440456"/>
          </a:xfrm>
          <a:prstGeom prst="rect">
            <a:avLst/>
          </a:prstGeom>
          <a:noFill/>
          <a:extLst>
            <a:ext uri="{909E8E84-426E-40DD-AFC4-6F175D3DCCD1}">
              <a14:hiddenFill xmlns:a14="http://schemas.microsoft.com/office/drawing/2010/main">
                <a:solidFill>
                  <a:srgbClr val="FFFFFF"/>
                </a:solidFill>
              </a14:hiddenFill>
            </a:ext>
          </a:extLst>
        </p:spPr>
      </p:pic>
      <p:pic>
        <p:nvPicPr>
          <p:cNvPr id="12" name="Gráfico 11" descr="Flechas de cheurón con relleno sólido">
            <a:extLst>
              <a:ext uri="{FF2B5EF4-FFF2-40B4-BE49-F238E27FC236}">
                <a16:creationId xmlns:a16="http://schemas.microsoft.com/office/drawing/2014/main" id="{468537E2-8C1B-4F77-B0FC-11C7F075B3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2057583" y="2494746"/>
            <a:ext cx="914400" cy="914400"/>
          </a:xfrm>
          <a:prstGeom prst="rect">
            <a:avLst/>
          </a:prstGeom>
        </p:spPr>
      </p:pic>
      <p:pic>
        <p:nvPicPr>
          <p:cNvPr id="14" name="Gráfico 13" descr="Flechas de cheurón con relleno sólido">
            <a:extLst>
              <a:ext uri="{FF2B5EF4-FFF2-40B4-BE49-F238E27FC236}">
                <a16:creationId xmlns:a16="http://schemas.microsoft.com/office/drawing/2014/main" id="{C0868E60-A4A1-4E0C-920F-784073E607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4927223" y="2494746"/>
            <a:ext cx="914400" cy="914400"/>
          </a:xfrm>
          <a:prstGeom prst="rect">
            <a:avLst/>
          </a:prstGeom>
        </p:spPr>
      </p:pic>
      <p:sp>
        <p:nvSpPr>
          <p:cNvPr id="11" name="CuadroTexto 10">
            <a:extLst>
              <a:ext uri="{FF2B5EF4-FFF2-40B4-BE49-F238E27FC236}">
                <a16:creationId xmlns:a16="http://schemas.microsoft.com/office/drawing/2014/main" id="{D2F79FD4-041A-492F-908F-66614BED4192}"/>
              </a:ext>
            </a:extLst>
          </p:cNvPr>
          <p:cNvSpPr txBox="1"/>
          <p:nvPr/>
        </p:nvSpPr>
        <p:spPr>
          <a:xfrm>
            <a:off x="2821752" y="3429000"/>
            <a:ext cx="2341503" cy="461665"/>
          </a:xfrm>
          <a:prstGeom prst="rect">
            <a:avLst/>
          </a:prstGeom>
          <a:noFill/>
        </p:spPr>
        <p:txBody>
          <a:bodyPr wrap="square" rtlCol="0">
            <a:spAutoFit/>
          </a:bodyPr>
          <a:lstStyle/>
          <a:p>
            <a:r>
              <a:rPr lang="es-ES" sz="2400" dirty="0">
                <a:latin typeface="Segoe Print" panose="02000600000000000000" pitchFamily="2" charset="0"/>
              </a:rPr>
              <a:t>(Desigualdad)</a:t>
            </a:r>
          </a:p>
        </p:txBody>
      </p:sp>
    </p:spTree>
    <p:extLst>
      <p:ext uri="{BB962C8B-B14F-4D97-AF65-F5344CB8AC3E}">
        <p14:creationId xmlns:p14="http://schemas.microsoft.com/office/powerpoint/2010/main" val="2359975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This is me challenge | Disney Amino">
            <a:extLst>
              <a:ext uri="{FF2B5EF4-FFF2-40B4-BE49-F238E27FC236}">
                <a16:creationId xmlns:a16="http://schemas.microsoft.com/office/drawing/2014/main" id="{749248A8-8151-40CF-BF2D-E7483025470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40791"/>
            <a:ext cx="12192000" cy="7339582"/>
          </a:xfrm>
          <a:prstGeom prst="rect">
            <a:avLst/>
          </a:prstGeom>
          <a:noFill/>
          <a:extLst>
            <a:ext uri="{909E8E84-426E-40DD-AFC4-6F175D3DCCD1}">
              <a14:hiddenFill xmlns:a14="http://schemas.microsoft.com/office/drawing/2010/main">
                <a:solidFill>
                  <a:srgbClr val="FFFFFF"/>
                </a:solidFill>
              </a14:hiddenFill>
            </a:ext>
          </a:extLst>
        </p:spPr>
      </p:pic>
      <p:sp>
        <p:nvSpPr>
          <p:cNvPr id="6" name="Nube 5">
            <a:extLst>
              <a:ext uri="{FF2B5EF4-FFF2-40B4-BE49-F238E27FC236}">
                <a16:creationId xmlns:a16="http://schemas.microsoft.com/office/drawing/2014/main" id="{94CBD7CA-9ED3-46C2-995B-E75DA4273E8C}"/>
              </a:ext>
            </a:extLst>
          </p:cNvPr>
          <p:cNvSpPr/>
          <p:nvPr/>
        </p:nvSpPr>
        <p:spPr>
          <a:xfrm>
            <a:off x="782320" y="274320"/>
            <a:ext cx="3759200" cy="273304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latin typeface="Segoe Print" panose="02000600000000000000" pitchFamily="2" charset="0"/>
              </a:rPr>
              <a:t>¿LA TENDENCIA HABRÁ SIDO POSITIVA?</a:t>
            </a:r>
          </a:p>
        </p:txBody>
      </p:sp>
    </p:spTree>
    <p:extLst>
      <p:ext uri="{BB962C8B-B14F-4D97-AF65-F5344CB8AC3E}">
        <p14:creationId xmlns:p14="http://schemas.microsoft.com/office/powerpoint/2010/main" val="21366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BF5B6B7-A8DA-4133-BF0F-F0A6E4A67895}"/>
              </a:ext>
            </a:extLst>
          </p:cNvPr>
          <p:cNvPicPr>
            <a:picLocks noChangeAspect="1"/>
          </p:cNvPicPr>
          <p:nvPr/>
        </p:nvPicPr>
        <p:blipFill>
          <a:blip r:embed="rId2"/>
          <a:stretch>
            <a:fillRect/>
          </a:stretch>
        </p:blipFill>
        <p:spPr>
          <a:xfrm>
            <a:off x="2448855" y="0"/>
            <a:ext cx="7416210" cy="6858000"/>
          </a:xfrm>
          <a:prstGeom prst="rect">
            <a:avLst/>
          </a:prstGeom>
        </p:spPr>
      </p:pic>
      <p:pic>
        <p:nvPicPr>
          <p:cNvPr id="4" name="Picture 16" descr="Palmadas aplausos alicia en el pais de las maravillas GIF en GIFER - de  Dardin">
            <a:extLst>
              <a:ext uri="{FF2B5EF4-FFF2-40B4-BE49-F238E27FC236}">
                <a16:creationId xmlns:a16="http://schemas.microsoft.com/office/drawing/2014/main" id="{AA5C581A-5264-4D12-8E59-F21D95FA03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0541" y="4880626"/>
            <a:ext cx="2626996" cy="197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811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8" descr="Squad tea party alice in wonderland GIF on GIFER - by Bandinn">
            <a:extLst>
              <a:ext uri="{FF2B5EF4-FFF2-40B4-BE49-F238E27FC236}">
                <a16:creationId xmlns:a16="http://schemas.microsoft.com/office/drawing/2014/main" id="{0AE68276-C683-4428-A5EA-08D85DB5F3C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84880" y="0"/>
            <a:ext cx="870712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668C4D7-9193-4DE4-9D77-62503E34022B}"/>
              </a:ext>
            </a:extLst>
          </p:cNvPr>
          <p:cNvSpPr txBox="1"/>
          <p:nvPr/>
        </p:nvSpPr>
        <p:spPr>
          <a:xfrm>
            <a:off x="528918" y="3167390"/>
            <a:ext cx="2124636" cy="523220"/>
          </a:xfrm>
          <a:prstGeom prst="rect">
            <a:avLst/>
          </a:prstGeom>
          <a:noFill/>
        </p:spPr>
        <p:txBody>
          <a:bodyPr wrap="square" rtlCol="0">
            <a:spAutoFit/>
          </a:bodyPr>
          <a:lstStyle/>
          <a:p>
            <a:r>
              <a:rPr lang="es-ES" sz="2800" dirty="0">
                <a:latin typeface="Segoe Print" panose="02000600000000000000" pitchFamily="2" charset="0"/>
                <a:cs typeface="MV Boli" panose="02000500030200090000" pitchFamily="2" charset="0"/>
              </a:rPr>
              <a:t>ALCOHOL</a:t>
            </a:r>
          </a:p>
        </p:txBody>
      </p:sp>
    </p:spTree>
    <p:extLst>
      <p:ext uri="{BB962C8B-B14F-4D97-AF65-F5344CB8AC3E}">
        <p14:creationId xmlns:p14="http://schemas.microsoft.com/office/powerpoint/2010/main" val="8359664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7E4B4E4-41FB-4331-909D-066CBFC650F7}"/>
              </a:ext>
            </a:extLst>
          </p:cNvPr>
          <p:cNvPicPr>
            <a:picLocks noChangeAspect="1"/>
          </p:cNvPicPr>
          <p:nvPr/>
        </p:nvPicPr>
        <p:blipFill>
          <a:blip r:embed="rId2"/>
          <a:stretch>
            <a:fillRect/>
          </a:stretch>
        </p:blipFill>
        <p:spPr>
          <a:xfrm>
            <a:off x="2409367" y="0"/>
            <a:ext cx="7535826" cy="6858000"/>
          </a:xfrm>
          <a:prstGeom prst="rect">
            <a:avLst/>
          </a:prstGeom>
        </p:spPr>
      </p:pic>
      <p:pic>
        <p:nvPicPr>
          <p:cNvPr id="4" name="Picture 10" descr="a close up of alice from alice in wonderland with her mouth open">
            <a:extLst>
              <a:ext uri="{FF2B5EF4-FFF2-40B4-BE49-F238E27FC236}">
                <a16:creationId xmlns:a16="http://schemas.microsoft.com/office/drawing/2014/main" id="{6B13CE4D-6610-4B17-87CE-32F7045136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4483100"/>
            <a:ext cx="23749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1447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916C439-56F9-4AC1-92A8-387227B1C9C6}"/>
              </a:ext>
            </a:extLst>
          </p:cNvPr>
          <p:cNvPicPr>
            <a:picLocks noChangeAspect="1"/>
          </p:cNvPicPr>
          <p:nvPr/>
        </p:nvPicPr>
        <p:blipFill>
          <a:blip r:embed="rId2"/>
          <a:stretch>
            <a:fillRect/>
          </a:stretch>
        </p:blipFill>
        <p:spPr>
          <a:xfrm>
            <a:off x="2344190" y="0"/>
            <a:ext cx="7625540" cy="6858000"/>
          </a:xfrm>
          <a:prstGeom prst="rect">
            <a:avLst/>
          </a:prstGeom>
        </p:spPr>
      </p:pic>
    </p:spTree>
    <p:extLst>
      <p:ext uri="{BB962C8B-B14F-4D97-AF65-F5344CB8AC3E}">
        <p14:creationId xmlns:p14="http://schemas.microsoft.com/office/powerpoint/2010/main" val="2195305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94E171-54F1-4E65-BC7B-E78235C9E397}"/>
              </a:ext>
            </a:extLst>
          </p:cNvPr>
          <p:cNvPicPr>
            <a:picLocks noChangeAspect="1"/>
          </p:cNvPicPr>
          <p:nvPr/>
        </p:nvPicPr>
        <p:blipFill>
          <a:blip r:embed="rId2"/>
          <a:stretch>
            <a:fillRect/>
          </a:stretch>
        </p:blipFill>
        <p:spPr>
          <a:xfrm>
            <a:off x="2133710" y="0"/>
            <a:ext cx="7924580" cy="6858000"/>
          </a:xfrm>
          <a:prstGeom prst="rect">
            <a:avLst/>
          </a:prstGeom>
        </p:spPr>
      </p:pic>
      <p:pic>
        <p:nvPicPr>
          <p:cNvPr id="4" name="Picture 2" descr="Alice In Wonderland Gif - IceGif">
            <a:extLst>
              <a:ext uri="{FF2B5EF4-FFF2-40B4-BE49-F238E27FC236}">
                <a16:creationId xmlns:a16="http://schemas.microsoft.com/office/drawing/2014/main" id="{BF61DECB-7F28-4C12-AD6F-B25E9811ACC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983736"/>
            <a:ext cx="2395220" cy="287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499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9E2644B-6D78-46EE-B06C-15E2BCC08006}"/>
              </a:ext>
            </a:extLst>
          </p:cNvPr>
          <p:cNvPicPr>
            <a:picLocks noChangeAspect="1"/>
          </p:cNvPicPr>
          <p:nvPr/>
        </p:nvPicPr>
        <p:blipFill>
          <a:blip r:embed="rId2"/>
          <a:stretch>
            <a:fillRect/>
          </a:stretch>
        </p:blipFill>
        <p:spPr>
          <a:xfrm>
            <a:off x="2344191" y="0"/>
            <a:ext cx="7625538" cy="6858000"/>
          </a:xfrm>
          <a:prstGeom prst="rect">
            <a:avLst/>
          </a:prstGeom>
        </p:spPr>
      </p:pic>
      <p:pic>
        <p:nvPicPr>
          <p:cNvPr id="4" name="Picture 2" descr="Alice In Wonderland Gif - IceGif">
            <a:extLst>
              <a:ext uri="{FF2B5EF4-FFF2-40B4-BE49-F238E27FC236}">
                <a16:creationId xmlns:a16="http://schemas.microsoft.com/office/drawing/2014/main" id="{A4E4C5D8-9335-450B-BDDB-30E4871519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993896"/>
            <a:ext cx="2395220" cy="287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3721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4244F84-53F8-4763-A276-C223289E1966}"/>
              </a:ext>
            </a:extLst>
          </p:cNvPr>
          <p:cNvPicPr>
            <a:picLocks noChangeAspect="1"/>
          </p:cNvPicPr>
          <p:nvPr/>
        </p:nvPicPr>
        <p:blipFill>
          <a:blip r:embed="rId2"/>
          <a:stretch>
            <a:fillRect/>
          </a:stretch>
        </p:blipFill>
        <p:spPr>
          <a:xfrm>
            <a:off x="2143870" y="0"/>
            <a:ext cx="7924580" cy="6858000"/>
          </a:xfrm>
          <a:prstGeom prst="rect">
            <a:avLst/>
          </a:prstGeom>
        </p:spPr>
      </p:pic>
    </p:spTree>
    <p:extLst>
      <p:ext uri="{BB962C8B-B14F-4D97-AF65-F5344CB8AC3E}">
        <p14:creationId xmlns:p14="http://schemas.microsoft.com/office/powerpoint/2010/main" val="40762062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427A5C1-0E99-4EA8-8EF9-4F987D573D6B}"/>
              </a:ext>
            </a:extLst>
          </p:cNvPr>
          <p:cNvPicPr>
            <a:picLocks noChangeAspect="1"/>
          </p:cNvPicPr>
          <p:nvPr/>
        </p:nvPicPr>
        <p:blipFill>
          <a:blip r:embed="rId2"/>
          <a:stretch>
            <a:fillRect/>
          </a:stretch>
        </p:blipFill>
        <p:spPr>
          <a:xfrm>
            <a:off x="2133710" y="0"/>
            <a:ext cx="7924580" cy="6858000"/>
          </a:xfrm>
          <a:prstGeom prst="rect">
            <a:avLst/>
          </a:prstGeom>
        </p:spPr>
      </p:pic>
      <p:pic>
        <p:nvPicPr>
          <p:cNvPr id="4" name="Picture 10" descr="a close up of alice from alice in wonderland with her mouth open">
            <a:extLst>
              <a:ext uri="{FF2B5EF4-FFF2-40B4-BE49-F238E27FC236}">
                <a16:creationId xmlns:a16="http://schemas.microsoft.com/office/drawing/2014/main" id="{CC3EB228-1796-4752-8361-275DDB01964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4483100"/>
            <a:ext cx="23749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6329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FAB75D74-345C-4555-ACA9-9DA626EF7DED}"/>
              </a:ext>
            </a:extLst>
          </p:cNvPr>
          <p:cNvCxnSpPr>
            <a:cxnSpLocks/>
          </p:cNvCxnSpPr>
          <p:nvPr/>
        </p:nvCxnSpPr>
        <p:spPr>
          <a:xfrm>
            <a:off x="6096000" y="0"/>
            <a:ext cx="0" cy="7162800"/>
          </a:xfrm>
          <a:prstGeom prst="line">
            <a:avLst/>
          </a:prstGeom>
          <a:ln w="76200">
            <a:solidFill>
              <a:srgbClr val="004494"/>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B537E29E-70A7-467B-BFEE-F14419E70F25}"/>
              </a:ext>
            </a:extLst>
          </p:cNvPr>
          <p:cNvCxnSpPr>
            <a:cxnSpLocks/>
          </p:cNvCxnSpPr>
          <p:nvPr/>
        </p:nvCxnSpPr>
        <p:spPr>
          <a:xfrm>
            <a:off x="-1584960" y="3398520"/>
            <a:ext cx="14400000" cy="0"/>
          </a:xfrm>
          <a:prstGeom prst="line">
            <a:avLst/>
          </a:prstGeom>
          <a:ln w="76200">
            <a:solidFill>
              <a:srgbClr val="004494"/>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004C0DDD-6A96-4314-95D4-EBC3A2C343FE}"/>
              </a:ext>
            </a:extLst>
          </p:cNvPr>
          <p:cNvSpPr txBox="1"/>
          <p:nvPr/>
        </p:nvSpPr>
        <p:spPr>
          <a:xfrm>
            <a:off x="1351280" y="650240"/>
            <a:ext cx="3251195" cy="2062103"/>
          </a:xfrm>
          <a:prstGeom prst="rect">
            <a:avLst/>
          </a:prstGeom>
          <a:noFill/>
        </p:spPr>
        <p:txBody>
          <a:bodyPr wrap="square" rtlCol="0">
            <a:spAutoFit/>
          </a:bodyPr>
          <a:lstStyle/>
          <a:p>
            <a:pPr algn="ctr"/>
            <a:r>
              <a:rPr lang="es-ES" sz="3200" b="1" u="sng" dirty="0">
                <a:solidFill>
                  <a:srgbClr val="004494"/>
                </a:solidFill>
                <a:effectLst>
                  <a:outerShdw blurRad="38100" dist="38100" dir="2700000" algn="tl">
                    <a:srgbClr val="000000">
                      <a:alpha val="43137"/>
                    </a:srgbClr>
                  </a:outerShdw>
                </a:effectLst>
                <a:latin typeface="Book Antiqua" panose="02040602050305030304" pitchFamily="18" charset="0"/>
              </a:rPr>
              <a:t>Conclusión 1: </a:t>
            </a:r>
          </a:p>
          <a:p>
            <a:pPr algn="ctr"/>
            <a:endParaRPr lang="es-ES" sz="2400" dirty="0">
              <a:latin typeface="Book Antiqua" panose="02040602050305030304" pitchFamily="18" charset="0"/>
            </a:endParaRPr>
          </a:p>
          <a:p>
            <a:pPr algn="ctr"/>
            <a:r>
              <a:rPr lang="es-ES" sz="2400" dirty="0">
                <a:latin typeface="Book Antiqua" panose="02040602050305030304" pitchFamily="18" charset="0"/>
              </a:rPr>
              <a:t>Consumo </a:t>
            </a:r>
          </a:p>
          <a:p>
            <a:pPr algn="ctr"/>
            <a:r>
              <a:rPr lang="es-ES" sz="2400" dirty="0">
                <a:latin typeface="Book Antiqua" panose="02040602050305030304" pitchFamily="18" charset="0"/>
              </a:rPr>
              <a:t>mujeres &lt; hombres</a:t>
            </a:r>
          </a:p>
          <a:p>
            <a:pPr algn="ctr"/>
            <a:endParaRPr lang="es-ES" sz="2400" dirty="0">
              <a:latin typeface="Book Antiqua" panose="02040602050305030304" pitchFamily="18" charset="0"/>
            </a:endParaRPr>
          </a:p>
        </p:txBody>
      </p:sp>
      <p:sp>
        <p:nvSpPr>
          <p:cNvPr id="9" name="CuadroTexto 8">
            <a:extLst>
              <a:ext uri="{FF2B5EF4-FFF2-40B4-BE49-F238E27FC236}">
                <a16:creationId xmlns:a16="http://schemas.microsoft.com/office/drawing/2014/main" id="{E3E97C55-BFE3-42FA-BAE8-40BD4CE9BE20}"/>
              </a:ext>
            </a:extLst>
          </p:cNvPr>
          <p:cNvSpPr txBox="1"/>
          <p:nvPr/>
        </p:nvSpPr>
        <p:spPr>
          <a:xfrm>
            <a:off x="1122677" y="4115177"/>
            <a:ext cx="3708399" cy="1692771"/>
          </a:xfrm>
          <a:prstGeom prst="rect">
            <a:avLst/>
          </a:prstGeom>
          <a:noFill/>
        </p:spPr>
        <p:txBody>
          <a:bodyPr wrap="square" rtlCol="0">
            <a:spAutoFit/>
          </a:bodyPr>
          <a:lstStyle/>
          <a:p>
            <a:pPr algn="ctr"/>
            <a:r>
              <a:rPr lang="es-ES" sz="3200" b="1" u="sng" dirty="0">
                <a:solidFill>
                  <a:srgbClr val="004494"/>
                </a:solidFill>
                <a:effectLst>
                  <a:outerShdw blurRad="38100" dist="38100" dir="2700000" algn="tl">
                    <a:srgbClr val="000000">
                      <a:alpha val="43137"/>
                    </a:srgbClr>
                  </a:outerShdw>
                </a:effectLst>
                <a:latin typeface="Book Antiqua" panose="02040602050305030304" pitchFamily="18" charset="0"/>
              </a:rPr>
              <a:t>Conclusión 3: </a:t>
            </a:r>
            <a:endParaRPr lang="es-ES" sz="2400" b="1" u="sng" dirty="0">
              <a:solidFill>
                <a:srgbClr val="004494"/>
              </a:solidFill>
              <a:effectLst>
                <a:outerShdw blurRad="38100" dist="38100" dir="2700000" algn="tl">
                  <a:srgbClr val="000000">
                    <a:alpha val="43137"/>
                  </a:srgbClr>
                </a:outerShdw>
              </a:effectLst>
              <a:latin typeface="Book Antiqua" panose="02040602050305030304" pitchFamily="18" charset="0"/>
            </a:endParaRPr>
          </a:p>
          <a:p>
            <a:pPr algn="ctr"/>
            <a:endParaRPr lang="es-ES" sz="2400" dirty="0">
              <a:latin typeface="Book Antiqua" panose="02040602050305030304" pitchFamily="18" charset="0"/>
            </a:endParaRPr>
          </a:p>
          <a:p>
            <a:pPr algn="ctr"/>
            <a:r>
              <a:rPr lang="es-ES" sz="2400" dirty="0">
                <a:latin typeface="Book Antiqua" panose="02040602050305030304" pitchFamily="18" charset="0"/>
              </a:rPr>
              <a:t>- desigualdad</a:t>
            </a:r>
          </a:p>
          <a:p>
            <a:pPr algn="ctr"/>
            <a:r>
              <a:rPr lang="es-ES" sz="2400" dirty="0">
                <a:latin typeface="Book Antiqua" panose="02040602050305030304" pitchFamily="18" charset="0"/>
              </a:rPr>
              <a:t>+ Consumo</a:t>
            </a:r>
          </a:p>
        </p:txBody>
      </p:sp>
      <p:sp>
        <p:nvSpPr>
          <p:cNvPr id="10" name="CuadroTexto 9">
            <a:extLst>
              <a:ext uri="{FF2B5EF4-FFF2-40B4-BE49-F238E27FC236}">
                <a16:creationId xmlns:a16="http://schemas.microsoft.com/office/drawing/2014/main" id="{EC2CBD23-0A20-41BA-8B36-1E20D3E1135D}"/>
              </a:ext>
            </a:extLst>
          </p:cNvPr>
          <p:cNvSpPr txBox="1"/>
          <p:nvPr/>
        </p:nvSpPr>
        <p:spPr>
          <a:xfrm>
            <a:off x="7462525" y="680720"/>
            <a:ext cx="3809994" cy="2431435"/>
          </a:xfrm>
          <a:prstGeom prst="rect">
            <a:avLst/>
          </a:prstGeom>
          <a:noFill/>
        </p:spPr>
        <p:txBody>
          <a:bodyPr wrap="square" rtlCol="0">
            <a:spAutoFit/>
          </a:bodyPr>
          <a:lstStyle/>
          <a:p>
            <a:pPr algn="ctr"/>
            <a:r>
              <a:rPr lang="es-ES" sz="3200" b="1" u="sng" dirty="0">
                <a:solidFill>
                  <a:srgbClr val="004494"/>
                </a:solidFill>
                <a:effectLst>
                  <a:outerShdw blurRad="38100" dist="38100" dir="2700000" algn="tl">
                    <a:srgbClr val="000000">
                      <a:alpha val="43137"/>
                    </a:srgbClr>
                  </a:outerShdw>
                </a:effectLst>
                <a:latin typeface="Book Antiqua" panose="02040602050305030304" pitchFamily="18" charset="0"/>
              </a:rPr>
              <a:t>Conclusión 2: </a:t>
            </a:r>
            <a:endParaRPr lang="es-ES" sz="2400" b="1" u="sng" dirty="0">
              <a:solidFill>
                <a:srgbClr val="004494"/>
              </a:solidFill>
              <a:effectLst>
                <a:outerShdw blurRad="38100" dist="38100" dir="2700000" algn="tl">
                  <a:srgbClr val="000000">
                    <a:alpha val="43137"/>
                  </a:srgbClr>
                </a:outerShdw>
              </a:effectLst>
              <a:latin typeface="Book Antiqua" panose="02040602050305030304" pitchFamily="18" charset="0"/>
            </a:endParaRPr>
          </a:p>
          <a:p>
            <a:pPr algn="ctr"/>
            <a:endParaRPr lang="es-ES" sz="2400" dirty="0">
              <a:latin typeface="Book Antiqua" panose="02040602050305030304" pitchFamily="18" charset="0"/>
            </a:endParaRPr>
          </a:p>
          <a:p>
            <a:pPr algn="ctr"/>
            <a:r>
              <a:rPr lang="es-ES" sz="2400" dirty="0">
                <a:latin typeface="Book Antiqua" panose="02040602050305030304" pitchFamily="18" charset="0"/>
              </a:rPr>
              <a:t>Países con despenalización</a:t>
            </a:r>
          </a:p>
          <a:p>
            <a:pPr algn="ctr"/>
            <a:r>
              <a:rPr lang="es-ES" sz="2400" dirty="0">
                <a:latin typeface="Book Antiqua" panose="02040602050305030304" pitchFamily="18" charset="0"/>
              </a:rPr>
              <a:t>+ Consumo a priori</a:t>
            </a:r>
          </a:p>
          <a:p>
            <a:pPr algn="ctr"/>
            <a:endParaRPr lang="es-ES" sz="2400" dirty="0">
              <a:latin typeface="Book Antiqua" panose="02040602050305030304" pitchFamily="18" charset="0"/>
            </a:endParaRPr>
          </a:p>
        </p:txBody>
      </p:sp>
      <p:sp>
        <p:nvSpPr>
          <p:cNvPr id="11" name="CuadroTexto 10">
            <a:extLst>
              <a:ext uri="{FF2B5EF4-FFF2-40B4-BE49-F238E27FC236}">
                <a16:creationId xmlns:a16="http://schemas.microsoft.com/office/drawing/2014/main" id="{09F2B686-AC02-40D1-8F37-8AF09D3DE573}"/>
              </a:ext>
            </a:extLst>
          </p:cNvPr>
          <p:cNvSpPr txBox="1"/>
          <p:nvPr/>
        </p:nvSpPr>
        <p:spPr>
          <a:xfrm>
            <a:off x="7378703" y="4115177"/>
            <a:ext cx="3977637" cy="1692771"/>
          </a:xfrm>
          <a:prstGeom prst="rect">
            <a:avLst/>
          </a:prstGeom>
          <a:noFill/>
        </p:spPr>
        <p:txBody>
          <a:bodyPr wrap="square" rtlCol="0">
            <a:spAutoFit/>
          </a:bodyPr>
          <a:lstStyle/>
          <a:p>
            <a:pPr algn="ctr"/>
            <a:r>
              <a:rPr lang="es-ES" sz="3200" b="1" u="sng" dirty="0">
                <a:solidFill>
                  <a:srgbClr val="004494"/>
                </a:solidFill>
                <a:effectLst>
                  <a:outerShdw blurRad="38100" dist="38100" dir="2700000" algn="tl">
                    <a:srgbClr val="000000">
                      <a:alpha val="43137"/>
                    </a:srgbClr>
                  </a:outerShdw>
                </a:effectLst>
                <a:latin typeface="Book Antiqua" panose="02040602050305030304" pitchFamily="18" charset="0"/>
              </a:rPr>
              <a:t>Conclusión 4: </a:t>
            </a:r>
            <a:endParaRPr lang="es-ES" sz="2400" b="1" u="sng" dirty="0">
              <a:solidFill>
                <a:srgbClr val="004494"/>
              </a:solidFill>
              <a:effectLst>
                <a:outerShdw blurRad="38100" dist="38100" dir="2700000" algn="tl">
                  <a:srgbClr val="000000">
                    <a:alpha val="43137"/>
                  </a:srgbClr>
                </a:outerShdw>
              </a:effectLst>
              <a:latin typeface="Book Antiqua" panose="02040602050305030304" pitchFamily="18" charset="0"/>
            </a:endParaRPr>
          </a:p>
          <a:p>
            <a:pPr algn="ctr"/>
            <a:endParaRPr lang="es-ES" sz="2400" dirty="0">
              <a:latin typeface="Book Antiqua" panose="02040602050305030304" pitchFamily="18" charset="0"/>
            </a:endParaRPr>
          </a:p>
          <a:p>
            <a:pPr algn="ctr"/>
            <a:r>
              <a:rPr lang="es-ES" sz="2400" dirty="0">
                <a:latin typeface="Book Antiqua" panose="02040602050305030304" pitchFamily="18" charset="0"/>
              </a:rPr>
              <a:t>Tendencias </a:t>
            </a:r>
          </a:p>
          <a:p>
            <a:pPr algn="ctr"/>
            <a:r>
              <a:rPr lang="es-ES" sz="2400" dirty="0">
                <a:latin typeface="Book Antiqua" panose="02040602050305030304" pitchFamily="18" charset="0"/>
              </a:rPr>
              <a:t>generalmente negativas</a:t>
            </a:r>
          </a:p>
        </p:txBody>
      </p:sp>
      <p:pic>
        <p:nvPicPr>
          <p:cNvPr id="30724" name="Picture 4" descr="Card Soldiers | Disney y Pixar | Fandom">
            <a:extLst>
              <a:ext uri="{FF2B5EF4-FFF2-40B4-BE49-F238E27FC236}">
                <a16:creationId xmlns:a16="http://schemas.microsoft.com/office/drawing/2014/main" id="{85D80FE0-5685-4055-A399-83FCB2DED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63" y="2231214"/>
            <a:ext cx="1588036" cy="10303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ard Soldiers | Disney y Pixar | Fandom">
            <a:extLst>
              <a:ext uri="{FF2B5EF4-FFF2-40B4-BE49-F238E27FC236}">
                <a16:creationId xmlns:a16="http://schemas.microsoft.com/office/drawing/2014/main" id="{2D609100-FFF4-4A76-B587-3D44A8071BF6}"/>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657345" y="5813128"/>
            <a:ext cx="1610360" cy="1044872"/>
          </a:xfrm>
          <a:prstGeom prst="rect">
            <a:avLst/>
          </a:prstGeom>
          <a:noFill/>
          <a:extLst>
            <a:ext uri="{909E8E84-426E-40DD-AFC4-6F175D3DCCD1}">
              <a14:hiddenFill xmlns:a14="http://schemas.microsoft.com/office/drawing/2010/main">
                <a:solidFill>
                  <a:srgbClr val="FFFFFF"/>
                </a:solidFill>
              </a14:hiddenFill>
            </a:ext>
          </a:extLst>
        </p:spPr>
      </p:pic>
      <p:pic>
        <p:nvPicPr>
          <p:cNvPr id="30730" name="Picture 10" descr="Fábrica de Sonhos">
            <a:extLst>
              <a:ext uri="{FF2B5EF4-FFF2-40B4-BE49-F238E27FC236}">
                <a16:creationId xmlns:a16="http://schemas.microsoft.com/office/drawing/2014/main" id="{1F65E8A0-1A16-4EF9-95EA-C4599EF7B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4456" y="36090"/>
            <a:ext cx="1189562" cy="1792434"/>
          </a:xfrm>
          <a:prstGeom prst="rect">
            <a:avLst/>
          </a:prstGeom>
          <a:extLst>
            <a:ext uri="{909E8E84-426E-40DD-AFC4-6F175D3DCCD1}">
              <a14:hiddenFill xmlns:a14="http://schemas.microsoft.com/office/drawing/2010/main">
                <a:solidFill>
                  <a:srgbClr val="FFFFFF"/>
                </a:solidFill>
              </a14:hiddenFill>
            </a:ext>
          </a:extLst>
        </p:spPr>
      </p:pic>
      <p:pic>
        <p:nvPicPr>
          <p:cNvPr id="30736" name="Picture 16" descr="Soldier Clipart Alice In Wonderland - Alice In Wonderland Card Soldiers -  (803x1031) Png Clipart Download. ClipartMax.com">
            <a:extLst>
              <a:ext uri="{FF2B5EF4-FFF2-40B4-BE49-F238E27FC236}">
                <a16:creationId xmlns:a16="http://schemas.microsoft.com/office/drawing/2014/main" id="{8BB830BB-F1B2-4B7E-99C3-A1EF18910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91" y="5360979"/>
            <a:ext cx="747286" cy="1436062"/>
          </a:xfrm>
          <a:prstGeom prst="rect">
            <a:avLst/>
          </a:prstGeom>
          <a:noFill/>
          <a:extLst>
            <a:ext uri="{909E8E84-426E-40DD-AFC4-6F175D3DCCD1}">
              <a14:hiddenFill xmlns:a14="http://schemas.microsoft.com/office/drawing/2010/main">
                <a:solidFill>
                  <a:srgbClr val="FFFFFF"/>
                </a:solidFill>
              </a14:hiddenFill>
            </a:ext>
          </a:extLst>
        </p:spPr>
      </p:pic>
      <p:pic>
        <p:nvPicPr>
          <p:cNvPr id="21" name="Gráfico 20" descr="Cerrar con relleno sólido">
            <a:extLst>
              <a:ext uri="{FF2B5EF4-FFF2-40B4-BE49-F238E27FC236}">
                <a16:creationId xmlns:a16="http://schemas.microsoft.com/office/drawing/2014/main" id="{AFC98530-49E5-48A1-AB87-2CCC1C74A8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8592" y="3583652"/>
            <a:ext cx="495946" cy="495946"/>
          </a:xfrm>
          <a:prstGeom prst="rect">
            <a:avLst/>
          </a:prstGeom>
        </p:spPr>
      </p:pic>
      <p:pic>
        <p:nvPicPr>
          <p:cNvPr id="23" name="Gráfico 22" descr="Cerrar con relleno sólido">
            <a:extLst>
              <a:ext uri="{FF2B5EF4-FFF2-40B4-BE49-F238E27FC236}">
                <a16:creationId xmlns:a16="http://schemas.microsoft.com/office/drawing/2014/main" id="{4B7436D1-D259-488E-B05C-E44E19EF61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13500" y="3584957"/>
            <a:ext cx="495946" cy="495946"/>
          </a:xfrm>
          <a:prstGeom prst="rect">
            <a:avLst/>
          </a:prstGeom>
        </p:spPr>
      </p:pic>
      <p:pic>
        <p:nvPicPr>
          <p:cNvPr id="25" name="Gráfico 24" descr="Marca de verificación con relleno sólido">
            <a:extLst>
              <a:ext uri="{FF2B5EF4-FFF2-40B4-BE49-F238E27FC236}">
                <a16:creationId xmlns:a16="http://schemas.microsoft.com/office/drawing/2014/main" id="{5D20B8EA-58A2-4C2C-A896-0468D2A2F9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3382" y="2681864"/>
            <a:ext cx="346366" cy="498198"/>
          </a:xfrm>
          <a:prstGeom prst="rect">
            <a:avLst/>
          </a:prstGeom>
        </p:spPr>
      </p:pic>
      <p:pic>
        <p:nvPicPr>
          <p:cNvPr id="27" name="Gráfico 26" descr="Marca de verificación con relleno sólido">
            <a:extLst>
              <a:ext uri="{FF2B5EF4-FFF2-40B4-BE49-F238E27FC236}">
                <a16:creationId xmlns:a16="http://schemas.microsoft.com/office/drawing/2014/main" id="{2E87FD22-339E-4297-9FE9-C5E3C825DB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8290" y="2681864"/>
            <a:ext cx="346366" cy="498198"/>
          </a:xfrm>
          <a:prstGeom prst="rect">
            <a:avLst/>
          </a:prstGeom>
        </p:spPr>
      </p:pic>
    </p:spTree>
    <p:extLst>
      <p:ext uri="{BB962C8B-B14F-4D97-AF65-F5344CB8AC3E}">
        <p14:creationId xmlns:p14="http://schemas.microsoft.com/office/powerpoint/2010/main" val="548462196"/>
      </p:ext>
    </p:extLst>
  </p:cSld>
  <p:clrMapOvr>
    <a:masterClrMapping/>
  </p:clrMapOvr>
  <mc:AlternateContent xmlns:mc="http://schemas.openxmlformats.org/markup-compatibility/2006" xmlns:p14="http://schemas.microsoft.com/office/powerpoint/2010/main">
    <mc:Choice Requires="p14">
      <p:transition spd="slow">
        <p14:wheelReverse spokes="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Thank You Cute Alice In Wonderland Cartoon GIF | GIFDB.com">
            <a:extLst>
              <a:ext uri="{FF2B5EF4-FFF2-40B4-BE49-F238E27FC236}">
                <a16:creationId xmlns:a16="http://schemas.microsoft.com/office/drawing/2014/main" id="{DACA38D3-9FE0-4462-AF7B-01BC1049351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401586"/>
            <a:ext cx="6402894" cy="445641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0FBEB123-22E7-4CB6-ADAC-33EBB7733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960" y="288306"/>
            <a:ext cx="4892040" cy="4892040"/>
          </a:xfrm>
          <a:prstGeom prst="rect">
            <a:avLst/>
          </a:prstGeom>
        </p:spPr>
      </p:pic>
      <p:pic>
        <p:nvPicPr>
          <p:cNvPr id="16" name="Imagen 15">
            <a:extLst>
              <a:ext uri="{FF2B5EF4-FFF2-40B4-BE49-F238E27FC236}">
                <a16:creationId xmlns:a16="http://schemas.microsoft.com/office/drawing/2014/main" id="{DFDD7CF5-0519-4785-B0AD-859E5F921052}"/>
              </a:ext>
            </a:extLst>
          </p:cNvPr>
          <p:cNvPicPr>
            <a:picLocks noChangeAspect="1"/>
          </p:cNvPicPr>
          <p:nvPr/>
        </p:nvPicPr>
        <p:blipFill>
          <a:blip r:embed="rId4"/>
          <a:stretch>
            <a:fillRect/>
          </a:stretch>
        </p:blipFill>
        <p:spPr>
          <a:xfrm>
            <a:off x="368573" y="661278"/>
            <a:ext cx="2352900" cy="696694"/>
          </a:xfrm>
          <a:prstGeom prst="rect">
            <a:avLst/>
          </a:prstGeom>
        </p:spPr>
      </p:pic>
      <p:pic>
        <p:nvPicPr>
          <p:cNvPr id="17" name="Imagen 16">
            <a:extLst>
              <a:ext uri="{FF2B5EF4-FFF2-40B4-BE49-F238E27FC236}">
                <a16:creationId xmlns:a16="http://schemas.microsoft.com/office/drawing/2014/main" id="{54AF0916-3E8C-4F4F-8BFB-4730EFDC30E3}"/>
              </a:ext>
            </a:extLst>
          </p:cNvPr>
          <p:cNvPicPr>
            <a:picLocks noChangeAspect="1"/>
          </p:cNvPicPr>
          <p:nvPr/>
        </p:nvPicPr>
        <p:blipFill>
          <a:blip r:embed="rId5"/>
          <a:stretch>
            <a:fillRect/>
          </a:stretch>
        </p:blipFill>
        <p:spPr>
          <a:xfrm>
            <a:off x="3201447" y="493222"/>
            <a:ext cx="3138564" cy="1032806"/>
          </a:xfrm>
          <a:prstGeom prst="rect">
            <a:avLst/>
          </a:prstGeom>
        </p:spPr>
      </p:pic>
      <p:pic>
        <p:nvPicPr>
          <p:cNvPr id="14340" name="Picture 4" descr="The Bridge: La mejor formación con EstudianTech">
            <a:extLst>
              <a:ext uri="{FF2B5EF4-FFF2-40B4-BE49-F238E27FC236}">
                <a16:creationId xmlns:a16="http://schemas.microsoft.com/office/drawing/2014/main" id="{3682A604-2F0C-498E-BD38-CA362C9663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3170" y="5543500"/>
            <a:ext cx="3338830" cy="1314500"/>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a:extLst>
              <a:ext uri="{FF2B5EF4-FFF2-40B4-BE49-F238E27FC236}">
                <a16:creationId xmlns:a16="http://schemas.microsoft.com/office/drawing/2014/main" id="{D52D0595-49A5-44EB-AC24-71143CCD6132}"/>
              </a:ext>
            </a:extLst>
          </p:cNvPr>
          <p:cNvPicPr>
            <a:picLocks noChangeAspect="1"/>
          </p:cNvPicPr>
          <p:nvPr/>
        </p:nvPicPr>
        <p:blipFill>
          <a:blip r:embed="rId7"/>
          <a:stretch>
            <a:fillRect/>
          </a:stretch>
        </p:blipFill>
        <p:spPr>
          <a:xfrm rot="1847852">
            <a:off x="4291462" y="611209"/>
            <a:ext cx="2745942" cy="3374618"/>
          </a:xfrm>
          <a:prstGeom prst="rect">
            <a:avLst/>
          </a:prstGeom>
        </p:spPr>
      </p:pic>
    </p:spTree>
    <p:extLst>
      <p:ext uri="{BB962C8B-B14F-4D97-AF65-F5344CB8AC3E}">
        <p14:creationId xmlns:p14="http://schemas.microsoft.com/office/powerpoint/2010/main" val="1450627721"/>
      </p:ext>
    </p:extLst>
  </p:cSld>
  <p:clrMapOvr>
    <a:masterClrMapping/>
  </p:clrMapOvr>
  <mc:AlternateContent xmlns:mc="http://schemas.openxmlformats.org/markup-compatibility/2006" xmlns:p14="http://schemas.microsoft.com/office/powerpoint/2010/main">
    <mc:Choice Requires="p14">
      <p:transition spd="slow" p14:dur="1400" advClick="0" advTm="100">
        <p14:ripple/>
      </p:transition>
    </mc:Choice>
    <mc:Fallback xmlns="">
      <p:transition spd="slow" advClick="0" advTm="1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Thank You Cute Alice In Wonderland Cartoon GIF | GIFDB.com">
            <a:extLst>
              <a:ext uri="{FF2B5EF4-FFF2-40B4-BE49-F238E27FC236}">
                <a16:creationId xmlns:a16="http://schemas.microsoft.com/office/drawing/2014/main" id="{DACA38D3-9FE0-4462-AF7B-01BC1049351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401586"/>
            <a:ext cx="6402894" cy="445641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0FBEB123-22E7-4CB6-ADAC-33EBB7733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960" y="288306"/>
            <a:ext cx="4892040" cy="4892040"/>
          </a:xfrm>
          <a:prstGeom prst="rect">
            <a:avLst/>
          </a:prstGeom>
        </p:spPr>
      </p:pic>
      <p:pic>
        <p:nvPicPr>
          <p:cNvPr id="14" name="Picture 2" descr="Pin page">
            <a:extLst>
              <a:ext uri="{FF2B5EF4-FFF2-40B4-BE49-F238E27FC236}">
                <a16:creationId xmlns:a16="http://schemas.microsoft.com/office/drawing/2014/main" id="{6B6ADDC2-A469-43D0-A579-1D6FB27FC6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7599" y1="34667" x2="47599" y2="34667"/>
                        <a14:foregroundMark x1="61180" y1="36095" x2="61180" y2="40286"/>
                        <a14:foregroundMark x1="44719" y1="35333" x2="50754" y2="34476"/>
                        <a14:foregroundMark x1="50754" y1="31429" x2="45816" y2="37524"/>
                        <a14:foregroundMark x1="45816" y1="37524" x2="51166" y2="32476"/>
                        <a14:foregroundMark x1="49520" y1="37524" x2="50617" y2="37714"/>
                      </a14:backgroundRemoval>
                    </a14:imgEffect>
                  </a14:imgLayer>
                </a14:imgProps>
              </a:ext>
              <a:ext uri="{28A0092B-C50C-407E-A947-70E740481C1C}">
                <a14:useLocalDpi xmlns:a14="http://schemas.microsoft.com/office/drawing/2010/main" val="0"/>
              </a:ext>
            </a:extLst>
          </a:blip>
          <a:srcRect/>
          <a:stretch>
            <a:fillRect/>
          </a:stretch>
        </p:blipFill>
        <p:spPr bwMode="auto">
          <a:xfrm>
            <a:off x="4964560" y="1970749"/>
            <a:ext cx="1672014" cy="240850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DFDD7CF5-0519-4785-B0AD-859E5F921052}"/>
              </a:ext>
            </a:extLst>
          </p:cNvPr>
          <p:cNvPicPr>
            <a:picLocks noChangeAspect="1"/>
          </p:cNvPicPr>
          <p:nvPr/>
        </p:nvPicPr>
        <p:blipFill>
          <a:blip r:embed="rId6"/>
          <a:stretch>
            <a:fillRect/>
          </a:stretch>
        </p:blipFill>
        <p:spPr>
          <a:xfrm>
            <a:off x="368573" y="661278"/>
            <a:ext cx="2352900" cy="696694"/>
          </a:xfrm>
          <a:prstGeom prst="rect">
            <a:avLst/>
          </a:prstGeom>
        </p:spPr>
      </p:pic>
      <p:pic>
        <p:nvPicPr>
          <p:cNvPr id="17" name="Imagen 16">
            <a:extLst>
              <a:ext uri="{FF2B5EF4-FFF2-40B4-BE49-F238E27FC236}">
                <a16:creationId xmlns:a16="http://schemas.microsoft.com/office/drawing/2014/main" id="{54AF0916-3E8C-4F4F-8BFB-4730EFDC30E3}"/>
              </a:ext>
            </a:extLst>
          </p:cNvPr>
          <p:cNvPicPr>
            <a:picLocks noChangeAspect="1"/>
          </p:cNvPicPr>
          <p:nvPr/>
        </p:nvPicPr>
        <p:blipFill>
          <a:blip r:embed="rId7"/>
          <a:stretch>
            <a:fillRect/>
          </a:stretch>
        </p:blipFill>
        <p:spPr>
          <a:xfrm>
            <a:off x="3201447" y="493222"/>
            <a:ext cx="3138564" cy="1032806"/>
          </a:xfrm>
          <a:prstGeom prst="rect">
            <a:avLst/>
          </a:prstGeom>
        </p:spPr>
      </p:pic>
      <p:pic>
        <p:nvPicPr>
          <p:cNvPr id="14340" name="Picture 4" descr="The Bridge: La mejor formación con EstudianTech">
            <a:extLst>
              <a:ext uri="{FF2B5EF4-FFF2-40B4-BE49-F238E27FC236}">
                <a16:creationId xmlns:a16="http://schemas.microsoft.com/office/drawing/2014/main" id="{3682A604-2F0C-498E-BD38-CA362C9663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3170" y="5543500"/>
            <a:ext cx="3338830" cy="13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256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DFCC7-FEC9-4D8D-8EFF-0566A7173A22}"/>
              </a:ext>
            </a:extLst>
          </p:cNvPr>
          <p:cNvSpPr>
            <a:spLocks noGrp="1"/>
          </p:cNvSpPr>
          <p:nvPr>
            <p:ph type="title"/>
          </p:nvPr>
        </p:nvSpPr>
        <p:spPr>
          <a:xfrm>
            <a:off x="4757420" y="2766218"/>
            <a:ext cx="2677160" cy="1325563"/>
          </a:xfrm>
        </p:spPr>
        <p:txBody>
          <a:bodyPr/>
          <a:lstStyle/>
          <a:p>
            <a:pPr algn="ctr"/>
            <a:r>
              <a:rPr lang="es-ES" dirty="0"/>
              <a:t>EXTRAS</a:t>
            </a:r>
          </a:p>
        </p:txBody>
      </p:sp>
    </p:spTree>
    <p:extLst>
      <p:ext uri="{BB962C8B-B14F-4D97-AF65-F5344CB8AC3E}">
        <p14:creationId xmlns:p14="http://schemas.microsoft.com/office/powerpoint/2010/main" val="50528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Alice In Wonderland Smoking GIF by The Good Films - Find &amp; Share on GIPHY">
            <a:extLst>
              <a:ext uri="{FF2B5EF4-FFF2-40B4-BE49-F238E27FC236}">
                <a16:creationId xmlns:a16="http://schemas.microsoft.com/office/drawing/2014/main" id="{8892352C-E105-4904-9807-13619C79674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5236"/>
            <a:ext cx="8229600" cy="688323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E5198DBF-1AC8-4538-A44B-E9FE8DAB253F}"/>
              </a:ext>
            </a:extLst>
          </p:cNvPr>
          <p:cNvSpPr txBox="1"/>
          <p:nvPr/>
        </p:nvSpPr>
        <p:spPr>
          <a:xfrm>
            <a:off x="821169" y="3167390"/>
            <a:ext cx="2223245" cy="523220"/>
          </a:xfrm>
          <a:prstGeom prst="rect">
            <a:avLst/>
          </a:prstGeom>
          <a:noFill/>
        </p:spPr>
        <p:txBody>
          <a:bodyPr wrap="square" rtlCol="0">
            <a:spAutoFit/>
          </a:bodyPr>
          <a:lstStyle/>
          <a:p>
            <a:r>
              <a:rPr lang="es-ES" sz="2800" dirty="0">
                <a:latin typeface="Segoe Print" panose="02000600000000000000" pitchFamily="2" charset="0"/>
                <a:cs typeface="MV Boli" panose="02000500030200090000" pitchFamily="2" charset="0"/>
              </a:rPr>
              <a:t>CANNABIS</a:t>
            </a:r>
          </a:p>
        </p:txBody>
      </p:sp>
    </p:spTree>
    <p:extLst>
      <p:ext uri="{BB962C8B-B14F-4D97-AF65-F5344CB8AC3E}">
        <p14:creationId xmlns:p14="http://schemas.microsoft.com/office/powerpoint/2010/main" val="1094450419"/>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FF308F7-5943-43AE-9033-67BA9F802166}"/>
              </a:ext>
            </a:extLst>
          </p:cNvPr>
          <p:cNvPicPr>
            <a:picLocks noChangeAspect="1"/>
          </p:cNvPicPr>
          <p:nvPr/>
        </p:nvPicPr>
        <p:blipFill>
          <a:blip r:embed="rId2"/>
          <a:stretch>
            <a:fillRect/>
          </a:stretch>
        </p:blipFill>
        <p:spPr>
          <a:xfrm>
            <a:off x="828560" y="0"/>
            <a:ext cx="10534880" cy="6858000"/>
          </a:xfrm>
          <a:prstGeom prst="rect">
            <a:avLst/>
          </a:prstGeom>
        </p:spPr>
      </p:pic>
    </p:spTree>
    <p:extLst>
      <p:ext uri="{BB962C8B-B14F-4D97-AF65-F5344CB8AC3E}">
        <p14:creationId xmlns:p14="http://schemas.microsoft.com/office/powerpoint/2010/main" val="2841557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drugs GIF - Conseguir el mejor gif en GIFER">
            <a:extLst>
              <a:ext uri="{FF2B5EF4-FFF2-40B4-BE49-F238E27FC236}">
                <a16:creationId xmlns:a16="http://schemas.microsoft.com/office/drawing/2014/main" id="{DB14E71C-EEEB-4B82-9D77-F3C61E42DA0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31172" y="0"/>
            <a:ext cx="472965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62F0D60-DE7D-40AD-B0A3-DB2D109B7B89}"/>
              </a:ext>
            </a:extLst>
          </p:cNvPr>
          <p:cNvSpPr txBox="1"/>
          <p:nvPr/>
        </p:nvSpPr>
        <p:spPr>
          <a:xfrm>
            <a:off x="739889" y="3167390"/>
            <a:ext cx="2160492" cy="523220"/>
          </a:xfrm>
          <a:prstGeom prst="rect">
            <a:avLst/>
          </a:prstGeom>
          <a:noFill/>
        </p:spPr>
        <p:txBody>
          <a:bodyPr wrap="square" rtlCol="0">
            <a:spAutoFit/>
          </a:bodyPr>
          <a:lstStyle/>
          <a:p>
            <a:r>
              <a:rPr lang="es-ES" sz="2800" dirty="0">
                <a:latin typeface="Segoe Print" panose="02000600000000000000" pitchFamily="2" charset="0"/>
                <a:cs typeface="MV Boli" panose="02000500030200090000" pitchFamily="2" charset="0"/>
              </a:rPr>
              <a:t>COCAINA</a:t>
            </a:r>
          </a:p>
        </p:txBody>
      </p:sp>
    </p:spTree>
    <p:extLst>
      <p:ext uri="{BB962C8B-B14F-4D97-AF65-F5344CB8AC3E}">
        <p14:creationId xmlns:p14="http://schemas.microsoft.com/office/powerpoint/2010/main" val="11357928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9BE0859-F096-4F78-8E4E-4EA40754DCA4}"/>
              </a:ext>
            </a:extLst>
          </p:cNvPr>
          <p:cNvSpPr txBox="1"/>
          <p:nvPr/>
        </p:nvSpPr>
        <p:spPr>
          <a:xfrm>
            <a:off x="231889" y="3167390"/>
            <a:ext cx="3021104" cy="523220"/>
          </a:xfrm>
          <a:prstGeom prst="rect">
            <a:avLst/>
          </a:prstGeom>
          <a:noFill/>
        </p:spPr>
        <p:txBody>
          <a:bodyPr wrap="square" rtlCol="0">
            <a:spAutoFit/>
          </a:bodyPr>
          <a:lstStyle/>
          <a:p>
            <a:r>
              <a:rPr lang="es-ES" sz="2800" dirty="0">
                <a:latin typeface="Segoe Print" panose="02000600000000000000" pitchFamily="2" charset="0"/>
                <a:cs typeface="MV Boli" panose="02000500030200090000" pitchFamily="2" charset="0"/>
              </a:rPr>
              <a:t>ANFETAMINAS</a:t>
            </a:r>
          </a:p>
        </p:txBody>
      </p:sp>
      <p:pic>
        <p:nvPicPr>
          <p:cNvPr id="20484" name="Picture 4" descr="the white rabbit from alice in wonderland is holding a pocket watch">
            <a:extLst>
              <a:ext uri="{FF2B5EF4-FFF2-40B4-BE49-F238E27FC236}">
                <a16:creationId xmlns:a16="http://schemas.microsoft.com/office/drawing/2014/main" id="{59219BCF-7410-4F7C-B121-001C19D9B14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15553" y="0"/>
            <a:ext cx="9245600" cy="689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07855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descr="tongue drugs gif | WiffleGif">
            <a:extLst>
              <a:ext uri="{FF2B5EF4-FFF2-40B4-BE49-F238E27FC236}">
                <a16:creationId xmlns:a16="http://schemas.microsoft.com/office/drawing/2014/main" id="{D022A4B6-A51A-4621-B146-C75F88382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160" y="-32722"/>
            <a:ext cx="9231258" cy="692344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E90575F3-FDAD-4A9D-9770-4945C57AAB0F}"/>
              </a:ext>
            </a:extLst>
          </p:cNvPr>
          <p:cNvSpPr txBox="1"/>
          <p:nvPr/>
        </p:nvSpPr>
        <p:spPr>
          <a:xfrm>
            <a:off x="485889" y="3167390"/>
            <a:ext cx="1828799" cy="523220"/>
          </a:xfrm>
          <a:prstGeom prst="rect">
            <a:avLst/>
          </a:prstGeom>
          <a:noFill/>
        </p:spPr>
        <p:txBody>
          <a:bodyPr wrap="square" rtlCol="0">
            <a:spAutoFit/>
          </a:bodyPr>
          <a:lstStyle/>
          <a:p>
            <a:r>
              <a:rPr lang="es-ES" sz="2800" dirty="0">
                <a:latin typeface="Segoe Print" panose="02000600000000000000" pitchFamily="2" charset="0"/>
                <a:cs typeface="MV Boli" panose="02000500030200090000" pitchFamily="2" charset="0"/>
              </a:rPr>
              <a:t>ÉXTASIS</a:t>
            </a:r>
          </a:p>
        </p:txBody>
      </p:sp>
    </p:spTree>
    <p:extLst>
      <p:ext uri="{BB962C8B-B14F-4D97-AF65-F5344CB8AC3E}">
        <p14:creationId xmlns:p14="http://schemas.microsoft.com/office/powerpoint/2010/main" val="338608239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alice gifs Page 44 | WiffleGif">
            <a:extLst>
              <a:ext uri="{FF2B5EF4-FFF2-40B4-BE49-F238E27FC236}">
                <a16:creationId xmlns:a16="http://schemas.microsoft.com/office/drawing/2014/main" id="{A8F2C563-BBC3-42EC-9CFB-29440C98492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2530564-D9EF-4583-B1D5-0CE4F6B3B61B}"/>
              </a:ext>
            </a:extLst>
          </p:cNvPr>
          <p:cNvSpPr txBox="1"/>
          <p:nvPr/>
        </p:nvSpPr>
        <p:spPr>
          <a:xfrm>
            <a:off x="1273589" y="3167390"/>
            <a:ext cx="1093692" cy="523220"/>
          </a:xfrm>
          <a:prstGeom prst="rect">
            <a:avLst/>
          </a:prstGeom>
          <a:noFill/>
        </p:spPr>
        <p:txBody>
          <a:bodyPr wrap="square" rtlCol="0">
            <a:spAutoFit/>
          </a:bodyPr>
          <a:lstStyle/>
          <a:p>
            <a:r>
              <a:rPr lang="es-ES" sz="2800" dirty="0">
                <a:latin typeface="Segoe Print" panose="02000600000000000000" pitchFamily="2" charset="0"/>
                <a:cs typeface="MV Boli" panose="02000500030200090000" pitchFamily="2" charset="0"/>
              </a:rPr>
              <a:t>LSD</a:t>
            </a:r>
          </a:p>
        </p:txBody>
      </p:sp>
    </p:spTree>
    <p:extLst>
      <p:ext uri="{BB962C8B-B14F-4D97-AF65-F5344CB8AC3E}">
        <p14:creationId xmlns:p14="http://schemas.microsoft.com/office/powerpoint/2010/main" val="2898987149"/>
      </p:ext>
    </p:extLst>
  </p:cSld>
  <p:clrMapOvr>
    <a:masterClrMapping/>
  </p:clrMapOvr>
  <p:transition spd="med">
    <p:pull/>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3735</TotalTime>
  <Words>266</Words>
  <Application>Microsoft Office PowerPoint</Application>
  <PresentationFormat>Panorámica</PresentationFormat>
  <Paragraphs>143</Paragraphs>
  <Slides>50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50</vt:i4>
      </vt:variant>
    </vt:vector>
  </HeadingPairs>
  <TitlesOfParts>
    <vt:vector size="56" baseType="lpstr">
      <vt:lpstr>Arial</vt:lpstr>
      <vt:lpstr>Book Antiqua</vt:lpstr>
      <vt:lpstr>Calibri</vt:lpstr>
      <vt:lpstr>Calibri Light</vt:lpstr>
      <vt:lpstr>Segoe Print</vt:lpstr>
      <vt:lpstr>Tema de Office</vt:lpstr>
      <vt:lpstr>ANÁLISIS DEL CONSUMO DE DROGAS EN EUROPA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EXTRAS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DEL CONSUMO DE DORGAS EN EUROPA</dc:title>
  <dc:creator>Daniel Garrido Prados</dc:creator>
  <cp:lastModifiedBy>Daniel Garrido Prados</cp:lastModifiedBy>
  <cp:revision>85</cp:revision>
  <dcterms:created xsi:type="dcterms:W3CDTF">2025-01-03T09:59:34Z</dcterms:created>
  <dcterms:modified xsi:type="dcterms:W3CDTF">2025-01-17T08:23:04Z</dcterms:modified>
</cp:coreProperties>
</file>